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85" r:id="rId4"/>
    <p:sldId id="290" r:id="rId5"/>
    <p:sldId id="299" r:id="rId6"/>
    <p:sldId id="300" r:id="rId7"/>
    <p:sldId id="281" r:id="rId8"/>
    <p:sldId id="342" r:id="rId9"/>
    <p:sldId id="343" r:id="rId10"/>
    <p:sldId id="291" r:id="rId11"/>
    <p:sldId id="280" r:id="rId12"/>
    <p:sldId id="340" r:id="rId13"/>
    <p:sldId id="341" r:id="rId14"/>
    <p:sldId id="322" r:id="rId15"/>
    <p:sldId id="292" r:id="rId16"/>
    <p:sldId id="33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ohan, Gauri - On Purpose Associate" initials="MG-OPA" lastIdx="5" clrIdx="0">
    <p:extLst>
      <p:ext uri="{19B8F6BF-5375-455C-9EA6-DF929625EA0E}">
        <p15:presenceInfo xmlns:p15="http://schemas.microsoft.com/office/powerpoint/2012/main" userId="S-1-5-21-3044193875-1230985279-3292283753-40871" providerId="AD"/>
      </p:ext>
    </p:extLst>
  </p:cmAuthor>
  <p:cmAuthor id="3" name="Henderson, Clare" initials="HC" lastIdx="2" clrIdx="1">
    <p:extLst>
      <p:ext uri="{19B8F6BF-5375-455C-9EA6-DF929625EA0E}">
        <p15:presenceInfo xmlns:p15="http://schemas.microsoft.com/office/powerpoint/2012/main" userId="S-1-5-21-3044193875-1230985279-3292283753-2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5563"/>
    <a:srgbClr val="AE2573"/>
    <a:srgbClr val="005FB8"/>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8" autoAdjust="0"/>
    <p:restoredTop sz="94660"/>
  </p:normalViewPr>
  <p:slideViewPr>
    <p:cSldViewPr snapToGrid="0">
      <p:cViewPr varScale="1">
        <p:scale>
          <a:sx n="96" d="100"/>
          <a:sy n="96" d="100"/>
        </p:scale>
        <p:origin x="78" y="342"/>
      </p:cViewPr>
      <p:guideLst/>
    </p:cSldViewPr>
  </p:slideViewPr>
  <p:notesTextViewPr>
    <p:cViewPr>
      <p:scale>
        <a:sx n="1" d="1"/>
        <a:sy n="1" d="1"/>
      </p:scale>
      <p:origin x="0" y="0"/>
    </p:cViewPr>
  </p:notesTextViewPr>
  <p:sorterViewPr>
    <p:cViewPr varScale="1">
      <p:scale>
        <a:sx n="1" d="1"/>
        <a:sy n="1" d="1"/>
      </p:scale>
      <p:origin x="0" y="-412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4704E-A681-48D3-A47D-7B71D5B51EDF}" type="datetimeFigureOut">
              <a:rPr lang="en-GB" smtClean="0"/>
              <a:t>09/12/2021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20233-0C25-4E05-8614-53BAF4F0106E}" type="slidenum">
              <a:rPr lang="en-GB" smtClean="0"/>
              <a:t>‹#›</a:t>
            </a:fld>
            <a:endParaRPr lang="en-GB"/>
          </a:p>
        </p:txBody>
      </p:sp>
    </p:spTree>
    <p:extLst>
      <p:ext uri="{BB962C8B-B14F-4D97-AF65-F5344CB8AC3E}">
        <p14:creationId xmlns:p14="http://schemas.microsoft.com/office/powerpoint/2010/main" val="160025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366D9-B393-674A-A4D8-BC43040D0D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97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366D9-B393-674A-A4D8-BC43040D0D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11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5A5306-C7DB-4C06-861D-A9743A04B069}"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15901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5A5306-C7DB-4C06-861D-A9743A04B069}"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127308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5A5306-C7DB-4C06-861D-A9743A04B069}"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29783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59320" y="1603426"/>
            <a:ext cx="10348993" cy="1330325"/>
          </a:xfrm>
          <a:prstGeom prst="rect">
            <a:avLst/>
          </a:prstGeom>
        </p:spPr>
        <p:txBody>
          <a:bodyPr vert="horz"/>
          <a:lstStyle>
            <a:lvl1pPr marL="0" indent="0">
              <a:buNone/>
              <a:defRPr sz="5867">
                <a:solidFill>
                  <a:schemeClr val="tx1">
                    <a:lumMod val="65000"/>
                    <a:lumOff val="35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dirty="0"/>
              <a:t>Click to edit Master text style</a:t>
            </a:r>
          </a:p>
        </p:txBody>
      </p:sp>
      <p:sp>
        <p:nvSpPr>
          <p:cNvPr id="13" name="Text Placeholder 12"/>
          <p:cNvSpPr>
            <a:spLocks noGrp="1"/>
          </p:cNvSpPr>
          <p:nvPr>
            <p:ph type="body" sz="quarter" idx="11" hasCustomPrompt="1"/>
          </p:nvPr>
        </p:nvSpPr>
        <p:spPr>
          <a:xfrm>
            <a:off x="603251" y="2695577"/>
            <a:ext cx="5403849" cy="3025775"/>
          </a:xfrm>
          <a:prstGeom prst="rect">
            <a:avLst/>
          </a:prstGeom>
        </p:spPr>
        <p:txBody>
          <a:bodyPr vert="horz"/>
          <a:lstStyle>
            <a:lvl1pPr>
              <a:buClr>
                <a:srgbClr val="AF0066"/>
              </a:buClr>
              <a:defRPr sz="3200">
                <a:solidFill>
                  <a:srgbClr val="595959"/>
                </a:solidFill>
              </a:defRPr>
            </a:lvl1pPr>
          </a:lstStyle>
          <a:p>
            <a:pPr lvl="0"/>
            <a:r>
              <a:rPr lang="en-GB" dirty="0"/>
              <a:t>Third level</a:t>
            </a:r>
          </a:p>
        </p:txBody>
      </p:sp>
      <p:sp>
        <p:nvSpPr>
          <p:cNvPr id="8" name="Slide Number Placeholder 7"/>
          <p:cNvSpPr>
            <a:spLocks noGrp="1"/>
          </p:cNvSpPr>
          <p:nvPr>
            <p:ph type="sldNum" sz="quarter" idx="12"/>
          </p:nvPr>
        </p:nvSpPr>
        <p:spPr>
          <a:xfrm>
            <a:off x="8737600" y="6244459"/>
            <a:ext cx="2844800" cy="365125"/>
          </a:xfrm>
        </p:spPr>
        <p:txBody>
          <a:bodyPr/>
          <a:lstStyle/>
          <a:p>
            <a:fld id="{046BE25D-0636-BF49-8F69-9955BA331F91}" type="slidenum">
              <a:rPr lang="en-US" smtClean="0"/>
              <a:pPr/>
              <a:t>‹#›</a:t>
            </a:fld>
            <a:endParaRPr lang="en-US" dirty="0"/>
          </a:p>
        </p:txBody>
      </p:sp>
    </p:spTree>
    <p:extLst>
      <p:ext uri="{BB962C8B-B14F-4D97-AF65-F5344CB8AC3E}">
        <p14:creationId xmlns:p14="http://schemas.microsoft.com/office/powerpoint/2010/main" val="143522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5A5306-C7DB-4C06-861D-A9743A04B069}"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201444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5A5306-C7DB-4C06-861D-A9743A04B069}"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17762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5A5306-C7DB-4C06-861D-A9743A04B069}"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261267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5A5306-C7DB-4C06-861D-A9743A04B069}" type="datetimeFigureOut">
              <a:rPr lang="en-GB" smtClean="0"/>
              <a:t>09/12/2021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388756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5A5306-C7DB-4C06-861D-A9743A04B069}" type="datetimeFigureOut">
              <a:rPr lang="en-GB" smtClean="0"/>
              <a:t>09/12/2021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200495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A5306-C7DB-4C06-861D-A9743A04B069}" type="datetimeFigureOut">
              <a:rPr lang="en-GB" smtClean="0"/>
              <a:t>09/12/2021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194638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5A5306-C7DB-4C06-861D-A9743A04B069}"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18098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5A5306-C7DB-4C06-861D-A9743A04B069}"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D80D48-1E08-403E-B155-78646B215CC8}" type="slidenum">
              <a:rPr lang="en-GB" smtClean="0"/>
              <a:t>‹#›</a:t>
            </a:fld>
            <a:endParaRPr lang="en-GB"/>
          </a:p>
        </p:txBody>
      </p:sp>
    </p:spTree>
    <p:extLst>
      <p:ext uri="{BB962C8B-B14F-4D97-AF65-F5344CB8AC3E}">
        <p14:creationId xmlns:p14="http://schemas.microsoft.com/office/powerpoint/2010/main" val="3158116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A5306-C7DB-4C06-861D-A9743A04B069}" type="datetimeFigureOut">
              <a:rPr lang="en-GB" smtClean="0"/>
              <a:t>09/12/2021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80D48-1E08-403E-B155-78646B215CC8}" type="slidenum">
              <a:rPr lang="en-GB" smtClean="0"/>
              <a:t>‹#›</a:t>
            </a:fld>
            <a:endParaRPr lang="en-GB"/>
          </a:p>
        </p:txBody>
      </p:sp>
    </p:spTree>
    <p:extLst>
      <p:ext uri="{BB962C8B-B14F-4D97-AF65-F5344CB8AC3E}">
        <p14:creationId xmlns:p14="http://schemas.microsoft.com/office/powerpoint/2010/main" val="414590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gov.uk/government/publications/working-together-to-improve-health-and-social-care-for-all"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908" y="4419389"/>
            <a:ext cx="2911092" cy="243861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12471" y="259159"/>
            <a:ext cx="4567110" cy="153540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5112" y="554867"/>
            <a:ext cx="1572675" cy="633364"/>
          </a:xfrm>
          <a:prstGeom prst="rect">
            <a:avLst/>
          </a:prstGeom>
        </p:spPr>
      </p:pic>
      <p:sp>
        <p:nvSpPr>
          <p:cNvPr id="15" name="TextBox 14"/>
          <p:cNvSpPr txBox="1"/>
          <p:nvPr/>
        </p:nvSpPr>
        <p:spPr>
          <a:xfrm>
            <a:off x="337398" y="1755452"/>
            <a:ext cx="9121911" cy="1569660"/>
          </a:xfrm>
          <a:prstGeom prst="rect">
            <a:avLst/>
          </a:prstGeom>
          <a:noFill/>
        </p:spPr>
        <p:txBody>
          <a:bodyPr wrap="square" rtlCol="0">
            <a:spAutoFit/>
          </a:bodyPr>
          <a:lstStyle/>
          <a:p>
            <a:r>
              <a:rPr lang="en-GB" sz="4800" dirty="0" smtClean="0">
                <a:solidFill>
                  <a:srgbClr val="425563"/>
                </a:solidFill>
                <a:latin typeface="Arial" panose="020B0604020202020204" pitchFamily="34" charset="0"/>
                <a:cs typeface="Arial" panose="020B0604020202020204" pitchFamily="34" charset="0"/>
              </a:rPr>
              <a:t>Developing the North Central London Integrated Care System</a:t>
            </a:r>
          </a:p>
        </p:txBody>
      </p:sp>
    </p:spTree>
    <p:extLst>
      <p:ext uri="{BB962C8B-B14F-4D97-AF65-F5344CB8AC3E}">
        <p14:creationId xmlns:p14="http://schemas.microsoft.com/office/powerpoint/2010/main" val="262679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908" y="4419389"/>
            <a:ext cx="2911092" cy="243861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12471" y="259159"/>
            <a:ext cx="4567110" cy="153540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5112" y="554867"/>
            <a:ext cx="1572675" cy="633364"/>
          </a:xfrm>
          <a:prstGeom prst="rect">
            <a:avLst/>
          </a:prstGeom>
        </p:spPr>
      </p:pic>
      <p:sp>
        <p:nvSpPr>
          <p:cNvPr id="15" name="TextBox 14"/>
          <p:cNvSpPr txBox="1"/>
          <p:nvPr/>
        </p:nvSpPr>
        <p:spPr>
          <a:xfrm>
            <a:off x="326888" y="2428114"/>
            <a:ext cx="9121911" cy="1569660"/>
          </a:xfrm>
          <a:prstGeom prst="rect">
            <a:avLst/>
          </a:prstGeom>
          <a:noFill/>
        </p:spPr>
        <p:txBody>
          <a:bodyPr wrap="square" rtlCol="0">
            <a:spAutoFit/>
          </a:bodyPr>
          <a:lstStyle/>
          <a:p>
            <a:r>
              <a:rPr lang="en-GB" sz="4800" dirty="0" smtClean="0">
                <a:solidFill>
                  <a:srgbClr val="425563"/>
                </a:solidFill>
                <a:latin typeface="Arial" panose="020B0604020202020204" pitchFamily="34" charset="0"/>
                <a:cs typeface="Arial" panose="020B0604020202020204" pitchFamily="34" charset="0"/>
              </a:rPr>
              <a:t>Governance and structures of the NCL ICS</a:t>
            </a:r>
          </a:p>
        </p:txBody>
      </p:sp>
    </p:spTree>
    <p:extLst>
      <p:ext uri="{BB962C8B-B14F-4D97-AF65-F5344CB8AC3E}">
        <p14:creationId xmlns:p14="http://schemas.microsoft.com/office/powerpoint/2010/main" val="506415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66" y="5212569"/>
            <a:ext cx="1964233" cy="164543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90708" y="0"/>
            <a:ext cx="2963238" cy="9962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939" y="183238"/>
            <a:ext cx="1244848" cy="501338"/>
          </a:xfrm>
          <a:prstGeom prst="rect">
            <a:avLst/>
          </a:prstGeom>
        </p:spPr>
      </p:pic>
      <p:sp>
        <p:nvSpPr>
          <p:cNvPr id="15" name="TextBox 14"/>
          <p:cNvSpPr txBox="1"/>
          <p:nvPr/>
        </p:nvSpPr>
        <p:spPr>
          <a:xfrm>
            <a:off x="337399" y="827000"/>
            <a:ext cx="9271058" cy="769441"/>
          </a:xfrm>
          <a:prstGeom prst="rect">
            <a:avLst/>
          </a:prstGeom>
          <a:noFill/>
        </p:spPr>
        <p:txBody>
          <a:bodyPr wrap="square" rtlCol="0">
            <a:spAutoFit/>
          </a:bodyPr>
          <a:lstStyle/>
          <a:p>
            <a:r>
              <a:rPr lang="en-GB" sz="4400" dirty="0">
                <a:solidFill>
                  <a:srgbClr val="005FB8"/>
                </a:solidFill>
                <a:latin typeface="Arial" panose="020B0604020202020204" pitchFamily="34" charset="0"/>
                <a:cs typeface="Arial" panose="020B0604020202020204" pitchFamily="34" charset="0"/>
              </a:rPr>
              <a:t>Working towards an NCL ICS</a:t>
            </a:r>
          </a:p>
        </p:txBody>
      </p:sp>
      <p:sp>
        <p:nvSpPr>
          <p:cNvPr id="16" name="Rectangle 15"/>
          <p:cNvSpPr/>
          <p:nvPr/>
        </p:nvSpPr>
        <p:spPr>
          <a:xfrm>
            <a:off x="337399" y="1514904"/>
            <a:ext cx="11530422" cy="646331"/>
          </a:xfrm>
          <a:prstGeom prst="rect">
            <a:avLst/>
          </a:prstGeom>
        </p:spPr>
        <p:txBody>
          <a:bodyPr wrap="square">
            <a:spAutoFit/>
          </a:bodyPr>
          <a:lstStyle/>
          <a:p>
            <a:r>
              <a:rPr lang="en-GB" dirty="0">
                <a:solidFill>
                  <a:srgbClr val="425563"/>
                </a:solidFill>
                <a:latin typeface="Arial" panose="020B0604020202020204" pitchFamily="34" charset="0"/>
                <a:cs typeface="Arial" panose="020B0604020202020204" pitchFamily="34" charset="0"/>
              </a:rPr>
              <a:t>Together, system partners </a:t>
            </a:r>
            <a:r>
              <a:rPr lang="en-GB" dirty="0" smtClean="0">
                <a:solidFill>
                  <a:srgbClr val="425563"/>
                </a:solidFill>
                <a:latin typeface="Arial" panose="020B0604020202020204" pitchFamily="34" charset="0"/>
                <a:cs typeface="Arial" panose="020B0604020202020204" pitchFamily="34" charset="0"/>
              </a:rPr>
              <a:t>are designing what </a:t>
            </a:r>
            <a:r>
              <a:rPr lang="en-GB" dirty="0">
                <a:solidFill>
                  <a:srgbClr val="425563"/>
                </a:solidFill>
                <a:latin typeface="Arial" panose="020B0604020202020204" pitchFamily="34" charset="0"/>
                <a:cs typeface="Arial" panose="020B0604020202020204" pitchFamily="34" charset="0"/>
              </a:rPr>
              <a:t>our Integrated Care System (</a:t>
            </a:r>
            <a:r>
              <a:rPr lang="en-GB" dirty="0" smtClean="0">
                <a:solidFill>
                  <a:srgbClr val="425563"/>
                </a:solidFill>
                <a:latin typeface="Arial" panose="020B0604020202020204" pitchFamily="34" charset="0"/>
                <a:cs typeface="Arial" panose="020B0604020202020204" pitchFamily="34" charset="0"/>
              </a:rPr>
              <a:t>ICS) will look like at neighbourhood, place and system-level</a:t>
            </a:r>
            <a:endParaRPr lang="en-GB" dirty="0">
              <a:solidFill>
                <a:srgbClr val="425563"/>
              </a:solidFill>
              <a:latin typeface="Arial" panose="020B0604020202020204" pitchFamily="34" charset="0"/>
              <a:cs typeface="Arial" panose="020B0604020202020204" pitchFamily="34" charset="0"/>
            </a:endParaRPr>
          </a:p>
        </p:txBody>
      </p:sp>
      <p:sp>
        <p:nvSpPr>
          <p:cNvPr id="21" name="Rectangle 20"/>
          <p:cNvSpPr/>
          <p:nvPr/>
        </p:nvSpPr>
        <p:spPr>
          <a:xfrm>
            <a:off x="1218234" y="2789518"/>
            <a:ext cx="554182" cy="1212273"/>
          </a:xfrm>
          <a:prstGeom prst="rect">
            <a:avLst/>
          </a:prstGeom>
          <a:solidFill>
            <a:srgbClr val="005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00" dirty="0">
                <a:latin typeface="Arial" panose="020B0604020202020204" pitchFamily="34" charset="0"/>
                <a:cs typeface="Arial" panose="020B0604020202020204" pitchFamily="34" charset="0"/>
              </a:rPr>
              <a:t>Neighbourhood network</a:t>
            </a:r>
          </a:p>
        </p:txBody>
      </p:sp>
      <p:sp>
        <p:nvSpPr>
          <p:cNvPr id="22" name="Rectangle 21"/>
          <p:cNvSpPr/>
          <p:nvPr/>
        </p:nvSpPr>
        <p:spPr>
          <a:xfrm>
            <a:off x="3372614" y="2789518"/>
            <a:ext cx="554182" cy="1212273"/>
          </a:xfrm>
          <a:prstGeom prst="rect">
            <a:avLst/>
          </a:prstGeom>
          <a:solidFill>
            <a:srgbClr val="005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00" dirty="0">
                <a:latin typeface="Arial" panose="020B0604020202020204" pitchFamily="34" charset="0"/>
                <a:cs typeface="Arial" panose="020B0604020202020204" pitchFamily="34" charset="0"/>
              </a:rPr>
              <a:t>Neighbourhood network</a:t>
            </a:r>
          </a:p>
        </p:txBody>
      </p:sp>
      <p:sp>
        <p:nvSpPr>
          <p:cNvPr id="23" name="Rectangle 22"/>
          <p:cNvSpPr/>
          <p:nvPr/>
        </p:nvSpPr>
        <p:spPr>
          <a:xfrm>
            <a:off x="1938669" y="2789518"/>
            <a:ext cx="554182" cy="1212273"/>
          </a:xfrm>
          <a:prstGeom prst="rect">
            <a:avLst/>
          </a:prstGeom>
          <a:solidFill>
            <a:srgbClr val="005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00" dirty="0">
                <a:latin typeface="Arial" panose="020B0604020202020204" pitchFamily="34" charset="0"/>
                <a:cs typeface="Arial" panose="020B0604020202020204" pitchFamily="34" charset="0"/>
              </a:rPr>
              <a:t>Neighbourhood network</a:t>
            </a:r>
          </a:p>
        </p:txBody>
      </p:sp>
      <p:sp>
        <p:nvSpPr>
          <p:cNvPr id="24" name="Rectangle 23"/>
          <p:cNvSpPr/>
          <p:nvPr/>
        </p:nvSpPr>
        <p:spPr>
          <a:xfrm>
            <a:off x="2652178" y="2789518"/>
            <a:ext cx="554182" cy="1212273"/>
          </a:xfrm>
          <a:prstGeom prst="rect">
            <a:avLst/>
          </a:prstGeom>
          <a:solidFill>
            <a:srgbClr val="005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800" dirty="0">
                <a:latin typeface="Arial" panose="020B0604020202020204" pitchFamily="34" charset="0"/>
                <a:cs typeface="Arial" panose="020B0604020202020204" pitchFamily="34" charset="0"/>
              </a:rPr>
              <a:t>Neighbourhood network</a:t>
            </a:r>
          </a:p>
        </p:txBody>
      </p:sp>
      <p:sp>
        <p:nvSpPr>
          <p:cNvPr id="25" name="Rectangle 24"/>
          <p:cNvSpPr/>
          <p:nvPr/>
        </p:nvSpPr>
        <p:spPr>
          <a:xfrm>
            <a:off x="1218233" y="4147264"/>
            <a:ext cx="2708562" cy="1008000"/>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dirty="0" smtClean="0">
                <a:latin typeface="Arial" panose="020B0604020202020204" pitchFamily="34" charset="0"/>
                <a:cs typeface="Arial" panose="020B0604020202020204" pitchFamily="34" charset="0"/>
              </a:rPr>
              <a:t>5 x Place-Based Partnerships</a:t>
            </a:r>
            <a:endParaRPr lang="en-GB" sz="1600" dirty="0">
              <a:latin typeface="Arial" panose="020B0604020202020204" pitchFamily="34" charset="0"/>
              <a:cs typeface="Arial" panose="020B0604020202020204" pitchFamily="34" charset="0"/>
            </a:endParaRPr>
          </a:p>
        </p:txBody>
      </p:sp>
      <p:sp>
        <p:nvSpPr>
          <p:cNvPr id="26" name="Rectangle 25"/>
          <p:cNvSpPr/>
          <p:nvPr/>
        </p:nvSpPr>
        <p:spPr>
          <a:xfrm>
            <a:off x="1218233" y="5248699"/>
            <a:ext cx="2708562" cy="1169551"/>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600" dirty="0">
                <a:latin typeface="Arial" panose="020B0604020202020204" pitchFamily="34" charset="0"/>
                <a:cs typeface="Arial" panose="020B0604020202020204" pitchFamily="34" charset="0"/>
              </a:rPr>
              <a:t>NCL ICS</a:t>
            </a:r>
          </a:p>
        </p:txBody>
      </p:sp>
      <p:sp>
        <p:nvSpPr>
          <p:cNvPr id="27" name="Rectangle 26"/>
          <p:cNvSpPr/>
          <p:nvPr/>
        </p:nvSpPr>
        <p:spPr>
          <a:xfrm rot="16200000">
            <a:off x="-968650" y="4397620"/>
            <a:ext cx="3625626" cy="415637"/>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GB" sz="1400" dirty="0">
                <a:latin typeface="Arial" panose="020B0604020202020204" pitchFamily="34" charset="0"/>
                <a:cs typeface="Arial" panose="020B0604020202020204" pitchFamily="34" charset="0"/>
              </a:rPr>
              <a:t>Public engagement and resident voice</a:t>
            </a:r>
          </a:p>
        </p:txBody>
      </p:sp>
      <p:pic>
        <p:nvPicPr>
          <p:cNvPr id="28" name="Picture 2" descr="Image result for group of peop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8233" y="2207953"/>
            <a:ext cx="574640" cy="5746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group of peop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8669" y="2207953"/>
            <a:ext cx="574640" cy="574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group of peop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8647" y="2211412"/>
            <a:ext cx="574640" cy="5746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group of peopl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2384" y="2208115"/>
            <a:ext cx="574640" cy="57464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107401" y="2792585"/>
            <a:ext cx="7308743" cy="1169551"/>
          </a:xfrm>
          <a:prstGeom prst="rect">
            <a:avLst/>
          </a:prstGeom>
          <a:noFill/>
          <a:ln w="19050">
            <a:solidFill>
              <a:srgbClr val="005FB8"/>
            </a:solidFill>
          </a:ln>
        </p:spPr>
        <p:txBody>
          <a:bodyPr wrap="square" rtlCol="0" anchor="ctr">
            <a:spAutoFit/>
          </a:bodyPr>
          <a:lstStyle/>
          <a:p>
            <a:r>
              <a:rPr lang="en-GB" sz="1400" b="1" dirty="0">
                <a:solidFill>
                  <a:srgbClr val="425563"/>
                </a:solidFill>
                <a:latin typeface="Arial" panose="020B0604020202020204" pitchFamily="34" charset="0"/>
                <a:cs typeface="Arial" panose="020B0604020202020204" pitchFamily="34" charset="0"/>
              </a:rPr>
              <a:t>Neighbourhoods</a:t>
            </a:r>
            <a:r>
              <a:rPr lang="en-GB" sz="1400" dirty="0">
                <a:solidFill>
                  <a:srgbClr val="425563"/>
                </a:solidFill>
                <a:latin typeface="Arial" panose="020B0604020202020204" pitchFamily="34" charset="0"/>
                <a:cs typeface="Arial" panose="020B0604020202020204" pitchFamily="34" charset="0"/>
              </a:rPr>
              <a:t> build on the core of the primary care networks and </a:t>
            </a:r>
            <a:r>
              <a:rPr lang="en-GB" sz="1400" b="1" dirty="0">
                <a:solidFill>
                  <a:srgbClr val="425563"/>
                </a:solidFill>
                <a:latin typeface="Arial" panose="020B0604020202020204" pitchFamily="34" charset="0"/>
                <a:cs typeface="Arial" panose="020B0604020202020204" pitchFamily="34" charset="0"/>
              </a:rPr>
              <a:t>enable greater provision of proactive, personalised, coordinated and more integrated health and social care </a:t>
            </a:r>
            <a:r>
              <a:rPr lang="en-GB" sz="1400" dirty="0">
                <a:solidFill>
                  <a:srgbClr val="425563"/>
                </a:solidFill>
                <a:latin typeface="Arial" panose="020B0604020202020204" pitchFamily="34" charset="0"/>
                <a:cs typeface="Arial" panose="020B0604020202020204" pitchFamily="34" charset="0"/>
              </a:rPr>
              <a:t>through multidisciplinary teams taking a proactive population based approach to care </a:t>
            </a:r>
            <a:r>
              <a:rPr lang="en-GB" sz="1400" dirty="0" smtClean="0">
                <a:solidFill>
                  <a:srgbClr val="425563"/>
                </a:solidFill>
                <a:latin typeface="Arial" panose="020B0604020202020204" pitchFamily="34" charset="0"/>
                <a:cs typeface="Arial" panose="020B0604020202020204" pitchFamily="34" charset="0"/>
              </a:rPr>
              <a:t>at a community level. </a:t>
            </a:r>
            <a:endParaRPr lang="en-GB" sz="1400" dirty="0">
              <a:solidFill>
                <a:srgbClr val="425563"/>
              </a:solidFill>
              <a:latin typeface="Arial" panose="020B0604020202020204" pitchFamily="34" charset="0"/>
              <a:cs typeface="Arial" panose="020B0604020202020204" pitchFamily="34" charset="0"/>
            </a:endParaRPr>
          </a:p>
          <a:p>
            <a:endParaRPr lang="en-GB" sz="1400" dirty="0">
              <a:solidFill>
                <a:srgbClr val="425563"/>
              </a:solidFill>
              <a:latin typeface="Arial" panose="020B0604020202020204" pitchFamily="34" charset="0"/>
              <a:cs typeface="Arial" panose="020B0604020202020204" pitchFamily="34" charset="0"/>
            </a:endParaRPr>
          </a:p>
        </p:txBody>
      </p:sp>
      <p:sp>
        <p:nvSpPr>
          <p:cNvPr id="33" name="TextBox 32"/>
          <p:cNvSpPr txBox="1"/>
          <p:nvPr/>
        </p:nvSpPr>
        <p:spPr>
          <a:xfrm>
            <a:off x="4107401" y="4147264"/>
            <a:ext cx="7308743" cy="954107"/>
          </a:xfrm>
          <a:prstGeom prst="rect">
            <a:avLst/>
          </a:prstGeom>
          <a:noFill/>
          <a:ln w="19050">
            <a:solidFill>
              <a:srgbClr val="425563"/>
            </a:solidFill>
          </a:ln>
        </p:spPr>
        <p:txBody>
          <a:bodyPr wrap="square" rtlCol="0" anchor="ctr">
            <a:spAutoFit/>
          </a:bodyPr>
          <a:lstStyle/>
          <a:p>
            <a:pPr lvl="0"/>
            <a:r>
              <a:rPr lang="en-GB" sz="1400" dirty="0">
                <a:solidFill>
                  <a:srgbClr val="425563"/>
                </a:solidFill>
                <a:latin typeface="Arial" panose="020B0604020202020204" pitchFamily="34" charset="0"/>
                <a:cs typeface="Arial" panose="020B0604020202020204" pitchFamily="34" charset="0"/>
              </a:rPr>
              <a:t>Boroughs are the </a:t>
            </a:r>
            <a:r>
              <a:rPr lang="en-GB" sz="1400" b="1" dirty="0">
                <a:solidFill>
                  <a:srgbClr val="425563"/>
                </a:solidFill>
                <a:latin typeface="Arial" panose="020B0604020202020204" pitchFamily="34" charset="0"/>
                <a:cs typeface="Arial" panose="020B0604020202020204" pitchFamily="34" charset="0"/>
              </a:rPr>
              <a:t>critical point of integration </a:t>
            </a:r>
            <a:r>
              <a:rPr lang="en-GB" sz="1400" b="1" dirty="0" smtClean="0">
                <a:solidFill>
                  <a:srgbClr val="425563"/>
                </a:solidFill>
                <a:latin typeface="Arial" panose="020B0604020202020204" pitchFamily="34" charset="0"/>
                <a:cs typeface="Arial" panose="020B0604020202020204" pitchFamily="34" charset="0"/>
              </a:rPr>
              <a:t>and </a:t>
            </a:r>
            <a:r>
              <a:rPr lang="en-GB" sz="1400" b="1" dirty="0">
                <a:solidFill>
                  <a:srgbClr val="425563"/>
                </a:solidFill>
                <a:latin typeface="Arial" panose="020B0604020202020204" pitchFamily="34" charset="0"/>
                <a:cs typeface="Arial" panose="020B0604020202020204" pitchFamily="34" charset="0"/>
              </a:rPr>
              <a:t>coordination of services</a:t>
            </a:r>
            <a:r>
              <a:rPr lang="en-GB" sz="1400" dirty="0">
                <a:solidFill>
                  <a:srgbClr val="425563"/>
                </a:solidFill>
                <a:latin typeface="Arial" panose="020B0604020202020204" pitchFamily="34" charset="0"/>
                <a:cs typeface="Arial" panose="020B0604020202020204" pitchFamily="34" charset="0"/>
              </a:rPr>
              <a:t>. All  boroughs have a </a:t>
            </a:r>
            <a:r>
              <a:rPr lang="en-GB" sz="1400" b="1" dirty="0">
                <a:solidFill>
                  <a:srgbClr val="425563"/>
                </a:solidFill>
                <a:latin typeface="Arial" panose="020B0604020202020204" pitchFamily="34" charset="0"/>
                <a:cs typeface="Arial" panose="020B0604020202020204" pitchFamily="34" charset="0"/>
              </a:rPr>
              <a:t>strong sense of defined population being coterminous with local authorities</a:t>
            </a:r>
            <a:r>
              <a:rPr lang="en-GB" sz="1400" dirty="0">
                <a:solidFill>
                  <a:srgbClr val="425563"/>
                </a:solidFill>
                <a:latin typeface="Arial" panose="020B0604020202020204" pitchFamily="34" charset="0"/>
                <a:cs typeface="Arial" panose="020B0604020202020204" pitchFamily="34" charset="0"/>
              </a:rPr>
              <a:t>. The work at borough partnerships is focussed on bringing together partners </a:t>
            </a:r>
            <a:r>
              <a:rPr lang="en-GB" sz="1400" b="1" dirty="0" smtClean="0">
                <a:solidFill>
                  <a:srgbClr val="425563"/>
                </a:solidFill>
                <a:latin typeface="Arial" panose="020B0604020202020204" pitchFamily="34" charset="0"/>
                <a:cs typeface="Arial" panose="020B0604020202020204" pitchFamily="34" charset="0"/>
              </a:rPr>
              <a:t>develop </a:t>
            </a:r>
            <a:r>
              <a:rPr lang="en-GB" sz="1400" b="1" dirty="0">
                <a:solidFill>
                  <a:srgbClr val="425563"/>
                </a:solidFill>
                <a:latin typeface="Arial" panose="020B0604020202020204" pitchFamily="34" charset="0"/>
                <a:cs typeface="Arial" panose="020B0604020202020204" pitchFamily="34" charset="0"/>
              </a:rPr>
              <a:t>and coordinate services based on agreed outcomes. </a:t>
            </a:r>
          </a:p>
        </p:txBody>
      </p:sp>
      <p:sp>
        <p:nvSpPr>
          <p:cNvPr id="34" name="TextBox 33"/>
          <p:cNvSpPr txBox="1"/>
          <p:nvPr/>
        </p:nvSpPr>
        <p:spPr>
          <a:xfrm>
            <a:off x="4107401" y="5248700"/>
            <a:ext cx="7308743" cy="1169551"/>
          </a:xfrm>
          <a:prstGeom prst="rect">
            <a:avLst/>
          </a:prstGeom>
          <a:solidFill>
            <a:schemeClr val="bg1"/>
          </a:solidFill>
          <a:ln w="19050">
            <a:solidFill>
              <a:srgbClr val="AE2573"/>
            </a:solidFill>
          </a:ln>
        </p:spPr>
        <p:txBody>
          <a:bodyPr wrap="square" rtlCol="0" anchor="ctr">
            <a:spAutoFit/>
          </a:bodyPr>
          <a:lstStyle/>
          <a:p>
            <a:pPr lvl="0"/>
            <a:r>
              <a:rPr lang="en-GB" sz="1400" dirty="0">
                <a:solidFill>
                  <a:srgbClr val="425563"/>
                </a:solidFill>
                <a:latin typeface="Arial" panose="020B0604020202020204" pitchFamily="34" charset="0"/>
                <a:cs typeface="Arial" panose="020B0604020202020204" pitchFamily="34" charset="0"/>
              </a:rPr>
              <a:t>The NCL ICS will focus on activities that are better undertaken at an NCL level </a:t>
            </a:r>
            <a:r>
              <a:rPr lang="en-GB" sz="1400" b="1" dirty="0">
                <a:solidFill>
                  <a:srgbClr val="425563"/>
                </a:solidFill>
                <a:latin typeface="Arial" panose="020B0604020202020204" pitchFamily="34" charset="0"/>
                <a:cs typeface="Arial" panose="020B0604020202020204" pitchFamily="34" charset="0"/>
              </a:rPr>
              <a:t>where a larger planning footprint increase the impact or effectiveness</a:t>
            </a:r>
            <a:r>
              <a:rPr lang="en-GB" sz="1400" dirty="0">
                <a:solidFill>
                  <a:srgbClr val="425563"/>
                </a:solidFill>
                <a:latin typeface="Arial" panose="020B0604020202020204" pitchFamily="34" charset="0"/>
                <a:cs typeface="Arial" panose="020B0604020202020204" pitchFamily="34" charset="0"/>
              </a:rPr>
              <a:t> of these functions. It will also be responsible for </a:t>
            </a:r>
            <a:r>
              <a:rPr lang="en-GB" sz="1400" b="1" dirty="0">
                <a:solidFill>
                  <a:srgbClr val="425563"/>
                </a:solidFill>
                <a:latin typeface="Arial" panose="020B0604020202020204" pitchFamily="34" charset="0"/>
                <a:cs typeface="Arial" panose="020B0604020202020204" pitchFamily="34" charset="0"/>
              </a:rPr>
              <a:t>system planning, </a:t>
            </a:r>
            <a:r>
              <a:rPr lang="en-GB" sz="1400" dirty="0" smtClean="0">
                <a:solidFill>
                  <a:srgbClr val="425563"/>
                </a:solidFill>
                <a:latin typeface="Arial" panose="020B0604020202020204" pitchFamily="34" charset="0"/>
                <a:cs typeface="Arial" panose="020B0604020202020204" pitchFamily="34" charset="0"/>
              </a:rPr>
              <a:t>towards </a:t>
            </a:r>
            <a:r>
              <a:rPr lang="en-GB" sz="1400" dirty="0">
                <a:solidFill>
                  <a:srgbClr val="425563"/>
                </a:solidFill>
                <a:latin typeface="Arial" panose="020B0604020202020204" pitchFamily="34" charset="0"/>
                <a:cs typeface="Arial" panose="020B0604020202020204" pitchFamily="34" charset="0"/>
              </a:rPr>
              <a:t>our goals of reducing inequalities and improving health outcomes</a:t>
            </a:r>
            <a:r>
              <a:rPr lang="en-GB" sz="1400" dirty="0" smtClean="0">
                <a:solidFill>
                  <a:srgbClr val="425563"/>
                </a:solidFill>
                <a:latin typeface="Arial" panose="020B0604020202020204" pitchFamily="34" charset="0"/>
                <a:cs typeface="Arial" panose="020B0604020202020204" pitchFamily="34" charset="0"/>
              </a:rPr>
              <a:t>.</a:t>
            </a:r>
          </a:p>
          <a:p>
            <a:pPr lvl="0"/>
            <a:endParaRPr lang="en-GB" sz="1400" dirty="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795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 Single Corner Rectangle 68"/>
          <p:cNvSpPr/>
          <p:nvPr/>
        </p:nvSpPr>
        <p:spPr>
          <a:xfrm>
            <a:off x="107338" y="4756913"/>
            <a:ext cx="11799146" cy="1682253"/>
          </a:xfrm>
          <a:prstGeom prst="round1Rect">
            <a:avLst/>
          </a:prstGeom>
          <a:solidFill>
            <a:srgbClr val="3127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a:off x="169334" y="1114594"/>
            <a:ext cx="11799146" cy="1517228"/>
          </a:xfrm>
          <a:prstGeom prst="round1Rect">
            <a:avLst/>
          </a:prstGeom>
          <a:solidFill>
            <a:srgbClr val="3127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a:spLocks noGrp="1"/>
          </p:cNvSpPr>
          <p:nvPr>
            <p:ph type="title"/>
          </p:nvPr>
        </p:nvSpPr>
        <p:spPr>
          <a:xfrm>
            <a:off x="65225" y="216351"/>
            <a:ext cx="11379051" cy="701731"/>
          </a:xfrm>
          <a:prstGeom prst="rect">
            <a:avLst/>
          </a:prstGeom>
          <a:solidFill>
            <a:schemeClr val="bg1"/>
          </a:solidFill>
        </p:spPr>
        <p:txBody>
          <a:bodyPr wrap="square" rtlCol="0">
            <a:spAutoFit/>
          </a:bodyPr>
          <a:lstStyle/>
          <a:p>
            <a:pPr algn="l" rtl="0"/>
            <a:r>
              <a:rPr lang="en-GB" dirty="0" smtClean="0">
                <a:solidFill>
                  <a:srgbClr val="005FB8"/>
                </a:solidFill>
                <a:latin typeface="+mn-lt"/>
                <a:ea typeface="+mn-ea"/>
                <a:cs typeface="+mn-cs"/>
              </a:rPr>
              <a:t>Islington Borough Partnership: Fairer Together  </a:t>
            </a:r>
            <a:endParaRPr dirty="0">
              <a:solidFill>
                <a:srgbClr val="005FB8"/>
              </a:solidFill>
              <a:latin typeface="+mn-lt"/>
              <a:ea typeface="+mn-ea"/>
              <a:cs typeface="+mn-cs"/>
            </a:endParaRPr>
          </a:p>
        </p:txBody>
      </p:sp>
      <p:grpSp>
        <p:nvGrpSpPr>
          <p:cNvPr id="5" name="Group 4"/>
          <p:cNvGrpSpPr/>
          <p:nvPr/>
        </p:nvGrpSpPr>
        <p:grpSpPr>
          <a:xfrm>
            <a:off x="448911" y="4811184"/>
            <a:ext cx="1283925" cy="1534471"/>
            <a:chOff x="448574" y="1104182"/>
            <a:chExt cx="1784865" cy="2287231"/>
          </a:xfrm>
        </p:grpSpPr>
        <p:sp>
          <p:nvSpPr>
            <p:cNvPr id="44" name="object 4"/>
            <p:cNvSpPr/>
            <p:nvPr/>
          </p:nvSpPr>
          <p:spPr>
            <a:xfrm>
              <a:off x="448574" y="1104182"/>
              <a:ext cx="1784865" cy="2287231"/>
            </a:xfrm>
            <a:custGeom>
              <a:avLst/>
              <a:gdLst/>
              <a:ahLst/>
              <a:cxnLst/>
              <a:rect l="l" t="t" r="r" b="b"/>
              <a:pathLst>
                <a:path w="826134" h="957579">
                  <a:moveTo>
                    <a:pt x="222885" y="0"/>
                  </a:moveTo>
                  <a:lnTo>
                    <a:pt x="201991" y="3536"/>
                  </a:lnTo>
                  <a:lnTo>
                    <a:pt x="183086" y="11906"/>
                  </a:lnTo>
                  <a:lnTo>
                    <a:pt x="164967" y="21752"/>
                  </a:lnTo>
                  <a:lnTo>
                    <a:pt x="146431" y="29718"/>
                  </a:lnTo>
                  <a:lnTo>
                    <a:pt x="69262" y="52006"/>
                  </a:lnTo>
                  <a:lnTo>
                    <a:pt x="32148" y="67044"/>
                  </a:lnTo>
                  <a:lnTo>
                    <a:pt x="0" y="89153"/>
                  </a:lnTo>
                  <a:lnTo>
                    <a:pt x="6463" y="100137"/>
                  </a:lnTo>
                  <a:lnTo>
                    <a:pt x="15128" y="114442"/>
                  </a:lnTo>
                  <a:lnTo>
                    <a:pt x="24199" y="130962"/>
                  </a:lnTo>
                  <a:lnTo>
                    <a:pt x="38086" y="169160"/>
                  </a:lnTo>
                  <a:lnTo>
                    <a:pt x="48218" y="214633"/>
                  </a:lnTo>
                  <a:lnTo>
                    <a:pt x="50927" y="231775"/>
                  </a:lnTo>
                  <a:lnTo>
                    <a:pt x="57277" y="245744"/>
                  </a:lnTo>
                  <a:lnTo>
                    <a:pt x="63754" y="249681"/>
                  </a:lnTo>
                  <a:lnTo>
                    <a:pt x="68109" y="257806"/>
                  </a:lnTo>
                  <a:lnTo>
                    <a:pt x="70310" y="270001"/>
                  </a:lnTo>
                  <a:lnTo>
                    <a:pt x="72915" y="281435"/>
                  </a:lnTo>
                  <a:lnTo>
                    <a:pt x="86995" y="315087"/>
                  </a:lnTo>
                  <a:lnTo>
                    <a:pt x="92852" y="330946"/>
                  </a:lnTo>
                  <a:lnTo>
                    <a:pt x="98710" y="342328"/>
                  </a:lnTo>
                  <a:lnTo>
                    <a:pt x="106140" y="352948"/>
                  </a:lnTo>
                  <a:lnTo>
                    <a:pt x="116712" y="366521"/>
                  </a:lnTo>
                  <a:lnTo>
                    <a:pt x="119304" y="373056"/>
                  </a:lnTo>
                  <a:lnTo>
                    <a:pt x="145274" y="402593"/>
                  </a:lnTo>
                  <a:lnTo>
                    <a:pt x="166671" y="416623"/>
                  </a:lnTo>
                  <a:lnTo>
                    <a:pt x="188045" y="434367"/>
                  </a:lnTo>
                  <a:lnTo>
                    <a:pt x="203835" y="457707"/>
                  </a:lnTo>
                  <a:lnTo>
                    <a:pt x="205813" y="489973"/>
                  </a:lnTo>
                  <a:lnTo>
                    <a:pt x="211756" y="526859"/>
                  </a:lnTo>
                  <a:lnTo>
                    <a:pt x="235585" y="594487"/>
                  </a:lnTo>
                  <a:lnTo>
                    <a:pt x="260088" y="621508"/>
                  </a:lnTo>
                  <a:lnTo>
                    <a:pt x="267462" y="630174"/>
                  </a:lnTo>
                  <a:lnTo>
                    <a:pt x="267462" y="749045"/>
                  </a:lnTo>
                  <a:lnTo>
                    <a:pt x="285757" y="761013"/>
                  </a:lnTo>
                  <a:lnTo>
                    <a:pt x="307244" y="769064"/>
                  </a:lnTo>
                  <a:lnTo>
                    <a:pt x="329541" y="775995"/>
                  </a:lnTo>
                  <a:lnTo>
                    <a:pt x="350266" y="784606"/>
                  </a:lnTo>
                  <a:lnTo>
                    <a:pt x="370643" y="803435"/>
                  </a:lnTo>
                  <a:lnTo>
                    <a:pt x="382889" y="827801"/>
                  </a:lnTo>
                  <a:lnTo>
                    <a:pt x="389967" y="854382"/>
                  </a:lnTo>
                  <a:lnTo>
                    <a:pt x="394843" y="879856"/>
                  </a:lnTo>
                  <a:lnTo>
                    <a:pt x="413893" y="885698"/>
                  </a:lnTo>
                  <a:lnTo>
                    <a:pt x="445770" y="891667"/>
                  </a:lnTo>
                  <a:lnTo>
                    <a:pt x="458104" y="911352"/>
                  </a:lnTo>
                  <a:lnTo>
                    <a:pt x="472858" y="927353"/>
                  </a:lnTo>
                  <a:lnTo>
                    <a:pt x="489918" y="941816"/>
                  </a:lnTo>
                  <a:lnTo>
                    <a:pt x="509397" y="957072"/>
                  </a:lnTo>
                  <a:lnTo>
                    <a:pt x="522281" y="954375"/>
                  </a:lnTo>
                  <a:lnTo>
                    <a:pt x="532558" y="947404"/>
                  </a:lnTo>
                  <a:lnTo>
                    <a:pt x="540811" y="937837"/>
                  </a:lnTo>
                  <a:lnTo>
                    <a:pt x="547624" y="927353"/>
                  </a:lnTo>
                  <a:lnTo>
                    <a:pt x="751459" y="927353"/>
                  </a:lnTo>
                  <a:lnTo>
                    <a:pt x="739018" y="917523"/>
                  </a:lnTo>
                  <a:lnTo>
                    <a:pt x="725185" y="908050"/>
                  </a:lnTo>
                  <a:lnTo>
                    <a:pt x="711757" y="897814"/>
                  </a:lnTo>
                  <a:lnTo>
                    <a:pt x="700532" y="885698"/>
                  </a:lnTo>
                  <a:lnTo>
                    <a:pt x="671377" y="846335"/>
                  </a:lnTo>
                  <a:lnTo>
                    <a:pt x="640842" y="808450"/>
                  </a:lnTo>
                  <a:lnTo>
                    <a:pt x="608306" y="772040"/>
                  </a:lnTo>
                  <a:lnTo>
                    <a:pt x="573151" y="737107"/>
                  </a:lnTo>
                  <a:lnTo>
                    <a:pt x="586652" y="731375"/>
                  </a:lnTo>
                  <a:lnTo>
                    <a:pt x="598582" y="725249"/>
                  </a:lnTo>
                  <a:lnTo>
                    <a:pt x="608941" y="717623"/>
                  </a:lnTo>
                  <a:lnTo>
                    <a:pt x="617728" y="707389"/>
                  </a:lnTo>
                  <a:lnTo>
                    <a:pt x="631061" y="696813"/>
                  </a:lnTo>
                  <a:lnTo>
                    <a:pt x="641619" y="686593"/>
                  </a:lnTo>
                  <a:lnTo>
                    <a:pt x="652964" y="677850"/>
                  </a:lnTo>
                  <a:lnTo>
                    <a:pt x="668655" y="671702"/>
                  </a:lnTo>
                  <a:lnTo>
                    <a:pt x="664186" y="661034"/>
                  </a:lnTo>
                  <a:lnTo>
                    <a:pt x="669480" y="650176"/>
                  </a:lnTo>
                  <a:lnTo>
                    <a:pt x="679156" y="639699"/>
                  </a:lnTo>
                  <a:lnTo>
                    <a:pt x="687832" y="630174"/>
                  </a:lnTo>
                  <a:lnTo>
                    <a:pt x="705227" y="602761"/>
                  </a:lnTo>
                  <a:lnTo>
                    <a:pt x="717264" y="577373"/>
                  </a:lnTo>
                  <a:lnTo>
                    <a:pt x="725729" y="550128"/>
                  </a:lnTo>
                  <a:lnTo>
                    <a:pt x="732409" y="517144"/>
                  </a:lnTo>
                  <a:lnTo>
                    <a:pt x="825754" y="517144"/>
                  </a:lnTo>
                  <a:lnTo>
                    <a:pt x="818332" y="504150"/>
                  </a:lnTo>
                  <a:lnTo>
                    <a:pt x="797107" y="482639"/>
                  </a:lnTo>
                  <a:lnTo>
                    <a:pt x="789686" y="469645"/>
                  </a:lnTo>
                  <a:lnTo>
                    <a:pt x="784076" y="459587"/>
                  </a:lnTo>
                  <a:lnTo>
                    <a:pt x="776906" y="448802"/>
                  </a:lnTo>
                  <a:lnTo>
                    <a:pt x="772951" y="439517"/>
                  </a:lnTo>
                  <a:lnTo>
                    <a:pt x="776986" y="433958"/>
                  </a:lnTo>
                  <a:lnTo>
                    <a:pt x="786383" y="433958"/>
                  </a:lnTo>
                  <a:lnTo>
                    <a:pt x="784828" y="432220"/>
                  </a:lnTo>
                  <a:lnTo>
                    <a:pt x="776986" y="422020"/>
                  </a:lnTo>
                  <a:lnTo>
                    <a:pt x="743702" y="408834"/>
                  </a:lnTo>
                  <a:lnTo>
                    <a:pt x="708453" y="398256"/>
                  </a:lnTo>
                  <a:lnTo>
                    <a:pt x="636778" y="380492"/>
                  </a:lnTo>
                  <a:lnTo>
                    <a:pt x="630428" y="321056"/>
                  </a:lnTo>
                  <a:lnTo>
                    <a:pt x="625560" y="305034"/>
                  </a:lnTo>
                  <a:lnTo>
                    <a:pt x="621680" y="291274"/>
                  </a:lnTo>
                  <a:lnTo>
                    <a:pt x="621211" y="285369"/>
                  </a:lnTo>
                  <a:lnTo>
                    <a:pt x="515874" y="285369"/>
                  </a:lnTo>
                  <a:lnTo>
                    <a:pt x="508896" y="280806"/>
                  </a:lnTo>
                  <a:lnTo>
                    <a:pt x="507873" y="269732"/>
                  </a:lnTo>
                  <a:lnTo>
                    <a:pt x="509230" y="256061"/>
                  </a:lnTo>
                  <a:lnTo>
                    <a:pt x="509397" y="243712"/>
                  </a:lnTo>
                  <a:lnTo>
                    <a:pt x="504336" y="237676"/>
                  </a:lnTo>
                  <a:lnTo>
                    <a:pt x="492728" y="229616"/>
                  </a:lnTo>
                  <a:lnTo>
                    <a:pt x="479929" y="221174"/>
                  </a:lnTo>
                  <a:lnTo>
                    <a:pt x="471297" y="213994"/>
                  </a:lnTo>
                  <a:lnTo>
                    <a:pt x="466800" y="204239"/>
                  </a:lnTo>
                  <a:lnTo>
                    <a:pt x="465459" y="198399"/>
                  </a:lnTo>
                  <a:lnTo>
                    <a:pt x="421723" y="198399"/>
                  </a:lnTo>
                  <a:lnTo>
                    <a:pt x="418211" y="196214"/>
                  </a:lnTo>
                  <a:lnTo>
                    <a:pt x="422026" y="185620"/>
                  </a:lnTo>
                  <a:lnTo>
                    <a:pt x="431212" y="176895"/>
                  </a:lnTo>
                  <a:lnTo>
                    <a:pt x="442374" y="168908"/>
                  </a:lnTo>
                  <a:lnTo>
                    <a:pt x="452120" y="160527"/>
                  </a:lnTo>
                  <a:lnTo>
                    <a:pt x="434828" y="154572"/>
                  </a:lnTo>
                  <a:lnTo>
                    <a:pt x="362001" y="127041"/>
                  </a:lnTo>
                  <a:lnTo>
                    <a:pt x="337566" y="118871"/>
                  </a:lnTo>
                  <a:lnTo>
                    <a:pt x="337466" y="103677"/>
                  </a:lnTo>
                  <a:lnTo>
                    <a:pt x="336772" y="95138"/>
                  </a:lnTo>
                  <a:lnTo>
                    <a:pt x="334887" y="77670"/>
                  </a:lnTo>
                  <a:lnTo>
                    <a:pt x="331264" y="36246"/>
                  </a:lnTo>
                  <a:lnTo>
                    <a:pt x="329007" y="36246"/>
                  </a:lnTo>
                  <a:lnTo>
                    <a:pt x="324786" y="35687"/>
                  </a:lnTo>
                  <a:lnTo>
                    <a:pt x="322161" y="30650"/>
                  </a:lnTo>
                  <a:lnTo>
                    <a:pt x="324739" y="17780"/>
                  </a:lnTo>
                  <a:lnTo>
                    <a:pt x="298983" y="10572"/>
                  </a:lnTo>
                  <a:lnTo>
                    <a:pt x="274621" y="5937"/>
                  </a:lnTo>
                  <a:lnTo>
                    <a:pt x="249854" y="2778"/>
                  </a:lnTo>
                  <a:lnTo>
                    <a:pt x="222885" y="0"/>
                  </a:lnTo>
                  <a:close/>
                </a:path>
                <a:path w="826134" h="957579">
                  <a:moveTo>
                    <a:pt x="751459" y="927353"/>
                  </a:moveTo>
                  <a:lnTo>
                    <a:pt x="547624" y="927353"/>
                  </a:lnTo>
                  <a:lnTo>
                    <a:pt x="585851" y="939292"/>
                  </a:lnTo>
                  <a:lnTo>
                    <a:pt x="599303" y="943048"/>
                  </a:lnTo>
                  <a:lnTo>
                    <a:pt x="613743" y="945911"/>
                  </a:lnTo>
                  <a:lnTo>
                    <a:pt x="628588" y="948418"/>
                  </a:lnTo>
                  <a:lnTo>
                    <a:pt x="643255" y="951103"/>
                  </a:lnTo>
                  <a:lnTo>
                    <a:pt x="669984" y="948785"/>
                  </a:lnTo>
                  <a:lnTo>
                    <a:pt x="698118" y="942943"/>
                  </a:lnTo>
                  <a:lnTo>
                    <a:pt x="725872" y="935243"/>
                  </a:lnTo>
                  <a:lnTo>
                    <a:pt x="751459" y="927353"/>
                  </a:lnTo>
                  <a:close/>
                </a:path>
                <a:path w="826134" h="957579">
                  <a:moveTo>
                    <a:pt x="825754" y="517144"/>
                  </a:moveTo>
                  <a:lnTo>
                    <a:pt x="732409" y="517144"/>
                  </a:lnTo>
                  <a:lnTo>
                    <a:pt x="755151" y="519287"/>
                  </a:lnTo>
                  <a:lnTo>
                    <a:pt x="776144" y="525335"/>
                  </a:lnTo>
                  <a:lnTo>
                    <a:pt x="795970" y="534717"/>
                  </a:lnTo>
                  <a:lnTo>
                    <a:pt x="815213" y="546862"/>
                  </a:lnTo>
                  <a:lnTo>
                    <a:pt x="817163" y="543057"/>
                  </a:lnTo>
                  <a:lnTo>
                    <a:pt x="821293" y="534241"/>
                  </a:lnTo>
                  <a:lnTo>
                    <a:pt x="825017" y="524305"/>
                  </a:lnTo>
                  <a:lnTo>
                    <a:pt x="825754" y="517144"/>
                  </a:lnTo>
                  <a:close/>
                </a:path>
                <a:path w="826134" h="957579">
                  <a:moveTo>
                    <a:pt x="786383" y="433958"/>
                  </a:moveTo>
                  <a:lnTo>
                    <a:pt x="776986" y="433958"/>
                  </a:lnTo>
                  <a:lnTo>
                    <a:pt x="787507" y="439203"/>
                  </a:lnTo>
                  <a:lnTo>
                    <a:pt x="796289" y="453532"/>
                  </a:lnTo>
                  <a:lnTo>
                    <a:pt x="802310" y="465980"/>
                  </a:lnTo>
                  <a:lnTo>
                    <a:pt x="804545" y="465581"/>
                  </a:lnTo>
                  <a:lnTo>
                    <a:pt x="801417" y="453239"/>
                  </a:lnTo>
                  <a:lnTo>
                    <a:pt x="793908" y="442372"/>
                  </a:lnTo>
                  <a:lnTo>
                    <a:pt x="786383" y="433958"/>
                  </a:lnTo>
                  <a:close/>
                </a:path>
                <a:path w="826134" h="957579">
                  <a:moveTo>
                    <a:pt x="541274" y="243712"/>
                  </a:moveTo>
                  <a:lnTo>
                    <a:pt x="534340" y="254400"/>
                  </a:lnTo>
                  <a:lnTo>
                    <a:pt x="530193" y="268255"/>
                  </a:lnTo>
                  <a:lnTo>
                    <a:pt x="525236" y="280253"/>
                  </a:lnTo>
                  <a:lnTo>
                    <a:pt x="515874" y="285369"/>
                  </a:lnTo>
                  <a:lnTo>
                    <a:pt x="621211" y="285369"/>
                  </a:lnTo>
                  <a:lnTo>
                    <a:pt x="620587" y="277514"/>
                  </a:lnTo>
                  <a:lnTo>
                    <a:pt x="624078" y="261493"/>
                  </a:lnTo>
                  <a:lnTo>
                    <a:pt x="602495" y="258446"/>
                  </a:lnTo>
                  <a:lnTo>
                    <a:pt x="575532" y="251888"/>
                  </a:lnTo>
                  <a:lnTo>
                    <a:pt x="552140" y="245687"/>
                  </a:lnTo>
                  <a:lnTo>
                    <a:pt x="541274" y="243712"/>
                  </a:lnTo>
                  <a:close/>
                </a:path>
                <a:path w="826134" h="957579">
                  <a:moveTo>
                    <a:pt x="452120" y="178307"/>
                  </a:moveTo>
                  <a:lnTo>
                    <a:pt x="441463" y="182766"/>
                  </a:lnTo>
                  <a:lnTo>
                    <a:pt x="430403" y="191690"/>
                  </a:lnTo>
                  <a:lnTo>
                    <a:pt x="421723" y="198399"/>
                  </a:lnTo>
                  <a:lnTo>
                    <a:pt x="465459" y="198399"/>
                  </a:lnTo>
                  <a:lnTo>
                    <a:pt x="464089" y="192436"/>
                  </a:lnTo>
                  <a:lnTo>
                    <a:pt x="460188" y="182491"/>
                  </a:lnTo>
                  <a:lnTo>
                    <a:pt x="452120" y="178307"/>
                  </a:lnTo>
                  <a:close/>
                </a:path>
                <a:path w="826134" h="957579">
                  <a:moveTo>
                    <a:pt x="331216" y="35687"/>
                  </a:moveTo>
                  <a:lnTo>
                    <a:pt x="329007" y="36246"/>
                  </a:lnTo>
                  <a:lnTo>
                    <a:pt x="331264" y="36246"/>
                  </a:lnTo>
                  <a:lnTo>
                    <a:pt x="331216" y="35687"/>
                  </a:lnTo>
                  <a:close/>
                </a:path>
              </a:pathLst>
            </a:custGeom>
            <a:solidFill>
              <a:schemeClr val="accent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2"/>
            <p:cNvSpPr txBox="1">
              <a:spLocks/>
            </p:cNvSpPr>
            <p:nvPr/>
          </p:nvSpPr>
          <p:spPr>
            <a:xfrm rot="3759140">
              <a:off x="548074" y="1897563"/>
              <a:ext cx="1422151" cy="43144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smtClean="0">
                  <a:solidFill>
                    <a:schemeClr val="bg1"/>
                  </a:solidFill>
                  <a:latin typeface="+mn-lt"/>
                  <a:ea typeface="+mn-ea"/>
                  <a:cs typeface="+mn-cs"/>
                </a:rPr>
                <a:t>Islington</a:t>
              </a:r>
              <a:endParaRPr lang="en-GB" sz="1600" dirty="0">
                <a:solidFill>
                  <a:schemeClr val="bg1"/>
                </a:solidFill>
                <a:latin typeface="+mn-lt"/>
                <a:ea typeface="+mn-ea"/>
                <a:cs typeface="+mn-cs"/>
              </a:endParaRPr>
            </a:p>
          </p:txBody>
        </p:sp>
      </p:grpSp>
      <p:sp>
        <p:nvSpPr>
          <p:cNvPr id="52" name="Rectangle 51">
            <a:extLst>
              <a:ext uri="{FF2B5EF4-FFF2-40B4-BE49-F238E27FC236}">
                <a16:creationId xmlns:a16="http://schemas.microsoft.com/office/drawing/2014/main" id="{30FF3148-A4E7-435A-8CD7-18AFE2BBDE7E}"/>
              </a:ext>
            </a:extLst>
          </p:cNvPr>
          <p:cNvSpPr/>
          <p:nvPr/>
        </p:nvSpPr>
        <p:spPr>
          <a:xfrm>
            <a:off x="2186406" y="1339975"/>
            <a:ext cx="9053898" cy="1015663"/>
          </a:xfrm>
          <a:prstGeom prst="rect">
            <a:avLst/>
          </a:prstGeom>
          <a:ln w="19050">
            <a:noFill/>
          </a:ln>
        </p:spPr>
        <p:txBody>
          <a:bodyPr wrap="square">
            <a:spAutoFit/>
          </a:bodyPr>
          <a:lstStyle/>
          <a:p>
            <a:pPr marR="0" lvl="0" defTabSz="609570" fontAlgn="auto">
              <a:lnSpc>
                <a:spcPct val="100000"/>
              </a:lnSpc>
              <a:spcBef>
                <a:spcPts val="600"/>
              </a:spcBef>
              <a:spcAft>
                <a:spcPts val="600"/>
              </a:spcAft>
              <a:buClr>
                <a:srgbClr val="AE2573"/>
              </a:buClr>
              <a:buSzTx/>
              <a:tabLst/>
              <a:defRPr/>
            </a:pPr>
            <a:r>
              <a:rPr lang="en-GB" sz="2000" dirty="0" smtClean="0">
                <a:solidFill>
                  <a:schemeClr val="bg1"/>
                </a:solidFill>
                <a:latin typeface="Arial" panose="020B0604020202020204" pitchFamily="34" charset="0"/>
                <a:cs typeface="Arial" panose="020B0604020202020204" pitchFamily="34" charset="0"/>
              </a:rPr>
              <a:t>Building on many years of effective partnership working, the Islington Borough Partnership was established in February 2020. Locally the partnership is known as the </a:t>
            </a:r>
            <a:r>
              <a:rPr lang="en-GB" sz="2000" b="1" dirty="0" smtClean="0">
                <a:solidFill>
                  <a:schemeClr val="bg1"/>
                </a:solidFill>
                <a:latin typeface="Arial" panose="020B0604020202020204" pitchFamily="34" charset="0"/>
                <a:cs typeface="Arial" panose="020B0604020202020204" pitchFamily="34" charset="0"/>
              </a:rPr>
              <a:t>Fairer Together Borough Partnership.</a:t>
            </a:r>
          </a:p>
        </p:txBody>
      </p:sp>
      <p:pic>
        <p:nvPicPr>
          <p:cNvPr id="7" name="Picture 6"/>
          <p:cNvPicPr>
            <a:picLocks noChangeAspect="1"/>
          </p:cNvPicPr>
          <p:nvPr/>
        </p:nvPicPr>
        <p:blipFill>
          <a:blip r:embed="rId2">
            <a:duotone>
              <a:schemeClr val="accent4">
                <a:shade val="45000"/>
                <a:satMod val="135000"/>
              </a:schemeClr>
              <a:prstClr val="white"/>
            </a:duotone>
          </a:blip>
          <a:stretch>
            <a:fillRect/>
          </a:stretch>
        </p:blipFill>
        <p:spPr>
          <a:xfrm>
            <a:off x="448912" y="1237335"/>
            <a:ext cx="1330916" cy="1322545"/>
          </a:xfrm>
          <a:prstGeom prst="flowChartConnector">
            <a:avLst/>
          </a:prstGeom>
        </p:spPr>
      </p:pic>
      <p:grpSp>
        <p:nvGrpSpPr>
          <p:cNvPr id="12" name="Group 11"/>
          <p:cNvGrpSpPr/>
          <p:nvPr/>
        </p:nvGrpSpPr>
        <p:grpSpPr>
          <a:xfrm>
            <a:off x="107338" y="2855779"/>
            <a:ext cx="11799146" cy="1768075"/>
            <a:chOff x="107338" y="2855779"/>
            <a:chExt cx="11799146" cy="1768075"/>
          </a:xfrm>
        </p:grpSpPr>
        <p:sp>
          <p:nvSpPr>
            <p:cNvPr id="53" name="Round Single Corner Rectangle 52"/>
            <p:cNvSpPr/>
            <p:nvPr/>
          </p:nvSpPr>
          <p:spPr>
            <a:xfrm>
              <a:off x="107338" y="2855779"/>
              <a:ext cx="11799146" cy="1768075"/>
            </a:xfrm>
            <a:prstGeom prst="round1Rect">
              <a:avLst/>
            </a:prstGeom>
            <a:solidFill>
              <a:srgbClr val="3127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intranet.northcentrallondonccg.nhs.uk/images/Toolkits/NCL%20meeting%20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502" y="3043109"/>
              <a:ext cx="1344335" cy="1270589"/>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0FF3148-A4E7-435A-8CD7-18AFE2BBDE7E}"/>
                </a:ext>
              </a:extLst>
            </p:cNvPr>
            <p:cNvSpPr/>
            <p:nvPr/>
          </p:nvSpPr>
          <p:spPr>
            <a:xfrm>
              <a:off x="2122060" y="3001135"/>
              <a:ext cx="9053898" cy="707886"/>
            </a:xfrm>
            <a:prstGeom prst="rect">
              <a:avLst/>
            </a:prstGeom>
            <a:ln w="19050">
              <a:noFill/>
            </a:ln>
          </p:spPr>
          <p:txBody>
            <a:bodyPr wrap="square">
              <a:spAutoFit/>
            </a:bodyPr>
            <a:lstStyle/>
            <a:p>
              <a:pPr defTabSz="609570">
                <a:spcBef>
                  <a:spcPts val="600"/>
                </a:spcBef>
                <a:spcAft>
                  <a:spcPts val="600"/>
                </a:spcAft>
                <a:buClr>
                  <a:srgbClr val="AE2573"/>
                </a:buClr>
                <a:defRPr/>
              </a:pPr>
              <a:r>
                <a:rPr lang="en-GB" sz="2000" dirty="0" smtClean="0">
                  <a:solidFill>
                    <a:schemeClr val="bg1"/>
                  </a:solidFill>
                  <a:latin typeface="Arial" panose="020B0604020202020204" pitchFamily="34" charset="0"/>
                  <a:cs typeface="Arial" panose="020B0604020202020204" pitchFamily="34" charset="0"/>
                </a:rPr>
                <a:t>The Islington Fairer Together Borough Partnership includes a wide range of local organisations to develop </a:t>
              </a:r>
              <a:r>
                <a:rPr lang="en-GB" sz="2000" dirty="0">
                  <a:solidFill>
                    <a:schemeClr val="bg1"/>
                  </a:solidFill>
                  <a:latin typeface="Arial" panose="020B0604020202020204" pitchFamily="34" charset="0"/>
                  <a:cs typeface="Arial" panose="020B0604020202020204" pitchFamily="34" charset="0"/>
                </a:rPr>
                <a:t>and coordinate </a:t>
              </a:r>
              <a:r>
                <a:rPr lang="en-GB" sz="2000" dirty="0" smtClean="0">
                  <a:solidFill>
                    <a:schemeClr val="bg1"/>
                  </a:solidFill>
                  <a:latin typeface="Arial" panose="020B0604020202020204" pitchFamily="34" charset="0"/>
                  <a:cs typeface="Arial" panose="020B0604020202020204" pitchFamily="34" charset="0"/>
                </a:rPr>
                <a:t>services, including: </a:t>
              </a:r>
            </a:p>
          </p:txBody>
        </p:sp>
        <p:sp>
          <p:nvSpPr>
            <p:cNvPr id="59" name="Rectangle 58">
              <a:extLst>
                <a:ext uri="{FF2B5EF4-FFF2-40B4-BE49-F238E27FC236}">
                  <a16:creationId xmlns:a16="http://schemas.microsoft.com/office/drawing/2014/main" id="{30FF3148-A4E7-435A-8CD7-18AFE2BBDE7E}"/>
                </a:ext>
              </a:extLst>
            </p:cNvPr>
            <p:cNvSpPr/>
            <p:nvPr/>
          </p:nvSpPr>
          <p:spPr>
            <a:xfrm>
              <a:off x="4819195" y="3764227"/>
              <a:ext cx="2375433" cy="707886"/>
            </a:xfrm>
            <a:prstGeom prst="rect">
              <a:avLst/>
            </a:prstGeom>
            <a:ln w="19050">
              <a:noFill/>
            </a:ln>
          </p:spPr>
          <p:txBody>
            <a:bodyPr wrap="square">
              <a:spAutoFit/>
            </a:bodyPr>
            <a:lstStyle/>
            <a:p>
              <a:pPr marL="342900" indent="-342900" defTabSz="609570">
                <a:buClr>
                  <a:schemeClr val="bg1"/>
                </a:buCl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Police </a:t>
              </a:r>
            </a:p>
            <a:p>
              <a:pPr marL="342900" indent="-342900" defTabSz="609570">
                <a:buClr>
                  <a:schemeClr val="bg1"/>
                </a:buClr>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Fire Service  </a:t>
              </a:r>
            </a:p>
          </p:txBody>
        </p:sp>
        <p:sp>
          <p:nvSpPr>
            <p:cNvPr id="60" name="Rectangle 59">
              <a:extLst>
                <a:ext uri="{FF2B5EF4-FFF2-40B4-BE49-F238E27FC236}">
                  <a16:creationId xmlns:a16="http://schemas.microsoft.com/office/drawing/2014/main" id="{30FF3148-A4E7-435A-8CD7-18AFE2BBDE7E}"/>
                </a:ext>
              </a:extLst>
            </p:cNvPr>
            <p:cNvSpPr/>
            <p:nvPr/>
          </p:nvSpPr>
          <p:spPr>
            <a:xfrm>
              <a:off x="2274460" y="3785361"/>
              <a:ext cx="2375433" cy="707886"/>
            </a:xfrm>
            <a:prstGeom prst="rect">
              <a:avLst/>
            </a:prstGeom>
            <a:ln w="19050">
              <a:noFill/>
            </a:ln>
          </p:spPr>
          <p:txBody>
            <a:bodyPr wrap="square">
              <a:spAutoFit/>
            </a:bodyPr>
            <a:lstStyle/>
            <a:p>
              <a:pPr marL="342900" indent="-342900" defTabSz="609570">
                <a:buClr>
                  <a:schemeClr val="bg1"/>
                </a:buClr>
                <a:buFont typeface="Arial" panose="020B0604020202020204" pitchFamily="34" charset="0"/>
                <a:buChar char="•"/>
                <a:defRPr/>
              </a:pPr>
              <a:r>
                <a:rPr lang="en-GB" sz="2000" dirty="0" smtClean="0">
                  <a:solidFill>
                    <a:schemeClr val="bg1"/>
                  </a:solidFill>
                  <a:latin typeface="Arial" panose="020B0604020202020204" pitchFamily="34" charset="0"/>
                  <a:cs typeface="Arial" panose="020B0604020202020204" pitchFamily="34" charset="0"/>
                </a:rPr>
                <a:t>Local Authority</a:t>
              </a:r>
            </a:p>
            <a:p>
              <a:pPr marL="342900" indent="-342900" defTabSz="609570">
                <a:buClr>
                  <a:schemeClr val="bg1"/>
                </a:buClr>
                <a:buFont typeface="Arial" panose="020B0604020202020204" pitchFamily="34" charset="0"/>
                <a:buChar char="•"/>
                <a:defRPr/>
              </a:pPr>
              <a:r>
                <a:rPr lang="en-GB" sz="2000" dirty="0" smtClean="0">
                  <a:solidFill>
                    <a:schemeClr val="bg1"/>
                  </a:solidFill>
                  <a:latin typeface="Arial" panose="020B0604020202020204" pitchFamily="34" charset="0"/>
                  <a:cs typeface="Arial" panose="020B0604020202020204" pitchFamily="34" charset="0"/>
                </a:rPr>
                <a:t>NHS </a:t>
              </a:r>
            </a:p>
          </p:txBody>
        </p:sp>
        <p:sp>
          <p:nvSpPr>
            <p:cNvPr id="61" name="Rectangle 60">
              <a:extLst>
                <a:ext uri="{FF2B5EF4-FFF2-40B4-BE49-F238E27FC236}">
                  <a16:creationId xmlns:a16="http://schemas.microsoft.com/office/drawing/2014/main" id="{30FF3148-A4E7-435A-8CD7-18AFE2BBDE7E}"/>
                </a:ext>
              </a:extLst>
            </p:cNvPr>
            <p:cNvSpPr/>
            <p:nvPr/>
          </p:nvSpPr>
          <p:spPr>
            <a:xfrm>
              <a:off x="7363930" y="3757775"/>
              <a:ext cx="2863803" cy="400110"/>
            </a:xfrm>
            <a:prstGeom prst="rect">
              <a:avLst/>
            </a:prstGeom>
            <a:ln w="19050">
              <a:noFill/>
            </a:ln>
          </p:spPr>
          <p:txBody>
            <a:bodyPr wrap="square">
              <a:spAutoFit/>
            </a:bodyPr>
            <a:lstStyle/>
            <a:p>
              <a:pPr marL="342900" indent="-342900" defTabSz="609570">
                <a:spcBef>
                  <a:spcPts val="600"/>
                </a:spcBef>
                <a:spcAft>
                  <a:spcPts val="600"/>
                </a:spcAft>
                <a:buClr>
                  <a:schemeClr val="bg1"/>
                </a:buClr>
                <a:buFont typeface="Arial" panose="020B0604020202020204" pitchFamily="34" charset="0"/>
                <a:buChar char="•"/>
                <a:defRPr/>
              </a:pPr>
              <a:r>
                <a:rPr lang="en-GB" sz="2000" dirty="0" smtClean="0">
                  <a:solidFill>
                    <a:schemeClr val="bg1"/>
                  </a:solidFill>
                  <a:latin typeface="Arial" panose="020B0604020202020204" pitchFamily="34" charset="0"/>
                  <a:cs typeface="Arial" panose="020B0604020202020204" pitchFamily="34" charset="0"/>
                </a:rPr>
                <a:t>Voluntary Sector </a:t>
              </a:r>
            </a:p>
          </p:txBody>
        </p:sp>
      </p:grpSp>
      <p:sp>
        <p:nvSpPr>
          <p:cNvPr id="70" name="Rectangle 69">
            <a:extLst>
              <a:ext uri="{FF2B5EF4-FFF2-40B4-BE49-F238E27FC236}">
                <a16:creationId xmlns:a16="http://schemas.microsoft.com/office/drawing/2014/main" id="{30FF3148-A4E7-435A-8CD7-18AFE2BBDE7E}"/>
              </a:ext>
            </a:extLst>
          </p:cNvPr>
          <p:cNvSpPr/>
          <p:nvPr/>
        </p:nvSpPr>
        <p:spPr>
          <a:xfrm>
            <a:off x="2122060" y="5107341"/>
            <a:ext cx="9053898" cy="1015663"/>
          </a:xfrm>
          <a:prstGeom prst="rect">
            <a:avLst/>
          </a:prstGeom>
          <a:ln w="19050">
            <a:noFill/>
          </a:ln>
        </p:spPr>
        <p:txBody>
          <a:bodyPr wrap="square">
            <a:spAutoFit/>
          </a:bodyPr>
          <a:lstStyle/>
          <a:p>
            <a:pPr marR="0" lvl="0" defTabSz="609570" fontAlgn="auto">
              <a:lnSpc>
                <a:spcPct val="100000"/>
              </a:lnSpc>
              <a:spcBef>
                <a:spcPts val="600"/>
              </a:spcBef>
              <a:spcAft>
                <a:spcPts val="600"/>
              </a:spcAft>
              <a:buClr>
                <a:srgbClr val="AE2573"/>
              </a:buClr>
              <a:buSzTx/>
              <a:tabLst/>
              <a:defRPr/>
            </a:pPr>
            <a:r>
              <a:rPr lang="en-GB" sz="2000" dirty="0" smtClean="0">
                <a:solidFill>
                  <a:schemeClr val="bg1"/>
                </a:solidFill>
                <a:latin typeface="Arial" panose="020B0604020202020204" pitchFamily="34" charset="0"/>
                <a:cs typeface="Arial" panose="020B0604020202020204" pitchFamily="34" charset="0"/>
              </a:rPr>
              <a:t>The partnership meets regularly to determine local priorities and develop and oversee collaborative approaches to improving population health and outcomes.</a:t>
            </a:r>
            <a:endParaRPr lang="en-GB" sz="2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909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225" y="216351"/>
            <a:ext cx="11379051" cy="701731"/>
          </a:xfrm>
          <a:prstGeom prst="rect">
            <a:avLst/>
          </a:prstGeom>
          <a:solidFill>
            <a:schemeClr val="bg1"/>
          </a:solidFill>
        </p:spPr>
        <p:txBody>
          <a:bodyPr wrap="square" rtlCol="0">
            <a:spAutoFit/>
          </a:bodyPr>
          <a:lstStyle/>
          <a:p>
            <a:pPr algn="l" rtl="0"/>
            <a:r>
              <a:rPr lang="en-GB" dirty="0" smtClean="0">
                <a:solidFill>
                  <a:srgbClr val="005FB8"/>
                </a:solidFill>
                <a:latin typeface="+mn-lt"/>
                <a:ea typeface="+mn-ea"/>
                <a:cs typeface="+mn-cs"/>
              </a:rPr>
              <a:t>Islington Borough Partnership: Fairer Together  </a:t>
            </a:r>
            <a:endParaRPr dirty="0">
              <a:solidFill>
                <a:srgbClr val="005FB8"/>
              </a:solidFill>
              <a:latin typeface="+mn-lt"/>
              <a:ea typeface="+mn-ea"/>
              <a:cs typeface="+mn-cs"/>
            </a:endParaRPr>
          </a:p>
        </p:txBody>
      </p:sp>
      <p:sp>
        <p:nvSpPr>
          <p:cNvPr id="52" name="Rectangle 51">
            <a:extLst>
              <a:ext uri="{FF2B5EF4-FFF2-40B4-BE49-F238E27FC236}">
                <a16:creationId xmlns:a16="http://schemas.microsoft.com/office/drawing/2014/main" id="{30FF3148-A4E7-435A-8CD7-18AFE2BBDE7E}"/>
              </a:ext>
            </a:extLst>
          </p:cNvPr>
          <p:cNvSpPr/>
          <p:nvPr/>
        </p:nvSpPr>
        <p:spPr>
          <a:xfrm>
            <a:off x="2186406" y="1365375"/>
            <a:ext cx="9053898" cy="1015663"/>
          </a:xfrm>
          <a:prstGeom prst="rect">
            <a:avLst/>
          </a:prstGeom>
          <a:ln w="19050">
            <a:noFill/>
          </a:ln>
        </p:spPr>
        <p:txBody>
          <a:bodyPr wrap="square">
            <a:spAutoFit/>
          </a:bodyPr>
          <a:lstStyle/>
          <a:p>
            <a:pPr marR="0" lvl="0" defTabSz="609570" fontAlgn="auto">
              <a:lnSpc>
                <a:spcPct val="100000"/>
              </a:lnSpc>
              <a:spcBef>
                <a:spcPts val="600"/>
              </a:spcBef>
              <a:spcAft>
                <a:spcPts val="600"/>
              </a:spcAft>
              <a:buClr>
                <a:srgbClr val="AE2573"/>
              </a:buClr>
              <a:buSzTx/>
              <a:tabLst/>
              <a:defRPr/>
            </a:pPr>
            <a:r>
              <a:rPr lang="en-GB" sz="2000" dirty="0" smtClean="0">
                <a:solidFill>
                  <a:schemeClr val="bg1"/>
                </a:solidFill>
                <a:latin typeface="Arial" panose="020B0604020202020204" pitchFamily="34" charset="0"/>
                <a:cs typeface="Arial" panose="020B0604020202020204" pitchFamily="34" charset="0"/>
              </a:rPr>
              <a:t>Building on many years of effective partnership working, the Islington Borough Partnership was established in February 2020. Locally the partnership is known as the </a:t>
            </a:r>
            <a:r>
              <a:rPr lang="en-GB" sz="2000" b="1" dirty="0" smtClean="0">
                <a:solidFill>
                  <a:schemeClr val="bg1"/>
                </a:solidFill>
                <a:latin typeface="Arial" panose="020B0604020202020204" pitchFamily="34" charset="0"/>
                <a:cs typeface="Arial" panose="020B0604020202020204" pitchFamily="34" charset="0"/>
              </a:rPr>
              <a:t>Fairer Together Borough Partnership.</a:t>
            </a:r>
          </a:p>
        </p:txBody>
      </p:sp>
      <p:sp>
        <p:nvSpPr>
          <p:cNvPr id="16" name="object 28"/>
          <p:cNvSpPr/>
          <p:nvPr/>
        </p:nvSpPr>
        <p:spPr>
          <a:xfrm>
            <a:off x="5971085" y="4841010"/>
            <a:ext cx="6046926" cy="1789341"/>
          </a:xfrm>
          <a:custGeom>
            <a:avLst/>
            <a:gdLst/>
            <a:ahLst/>
            <a:cxnLst/>
            <a:rect l="l" t="t" r="r" b="b"/>
            <a:pathLst>
              <a:path w="5535295" h="2062479">
                <a:moveTo>
                  <a:pt x="5534787" y="0"/>
                </a:moveTo>
                <a:lnTo>
                  <a:pt x="558926" y="0"/>
                </a:lnTo>
                <a:lnTo>
                  <a:pt x="558926" y="343662"/>
                </a:lnTo>
                <a:lnTo>
                  <a:pt x="0" y="103378"/>
                </a:lnTo>
                <a:lnTo>
                  <a:pt x="558926" y="859155"/>
                </a:lnTo>
                <a:lnTo>
                  <a:pt x="558926" y="2061971"/>
                </a:lnTo>
                <a:lnTo>
                  <a:pt x="5534787" y="2061971"/>
                </a:lnTo>
                <a:lnTo>
                  <a:pt x="5534787" y="0"/>
                </a:lnTo>
                <a:close/>
              </a:path>
            </a:pathLst>
          </a:custGeom>
          <a:solidFill>
            <a:srgbClr val="0069B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30FF3148-A4E7-435A-8CD7-18AFE2BBDE7E}"/>
              </a:ext>
            </a:extLst>
          </p:cNvPr>
          <p:cNvSpPr/>
          <p:nvPr/>
        </p:nvSpPr>
        <p:spPr>
          <a:xfrm>
            <a:off x="140970" y="939680"/>
            <a:ext cx="6640005" cy="646331"/>
          </a:xfrm>
          <a:prstGeom prst="rect">
            <a:avLst/>
          </a:prstGeom>
          <a:ln w="19050">
            <a:solidFill>
              <a:schemeClr val="bg1"/>
            </a:solidFill>
          </a:ln>
        </p:spPr>
        <p:txBody>
          <a:bodyPr wrap="square">
            <a:spAutoFit/>
          </a:bodyPr>
          <a:lstStyle/>
          <a:p>
            <a:pPr marR="0" lvl="0" defTabSz="609570" fontAlgn="auto">
              <a:lnSpc>
                <a:spcPct val="100000"/>
              </a:lnSpc>
              <a:spcBef>
                <a:spcPts val="600"/>
              </a:spcBef>
              <a:spcAft>
                <a:spcPts val="600"/>
              </a:spcAft>
              <a:buClr>
                <a:srgbClr val="AE2573"/>
              </a:buClr>
              <a:buSzTx/>
              <a:tabLst/>
              <a:defRPr/>
            </a:pPr>
            <a:r>
              <a:rPr lang="en-GB" dirty="0" smtClean="0">
                <a:solidFill>
                  <a:srgbClr val="425563"/>
                </a:solidFill>
                <a:latin typeface="Arial" panose="020B0604020202020204" pitchFamily="34" charset="0"/>
                <a:cs typeface="Arial" panose="020B0604020202020204" pitchFamily="34" charset="0"/>
              </a:rPr>
              <a:t>The Islington Fairer Together Borough Partnership is working collaboratively to join up services across a range of areas:</a:t>
            </a:r>
            <a:endParaRPr lang="en-GB" dirty="0">
              <a:solidFill>
                <a:srgbClr val="425563"/>
              </a:solidFill>
              <a:latin typeface="Arial" panose="020B0604020202020204" pitchFamily="34" charset="0"/>
              <a:cs typeface="Arial" panose="020B0604020202020204" pitchFamily="34" charset="0"/>
            </a:endParaRPr>
          </a:p>
        </p:txBody>
      </p:sp>
      <p:sp>
        <p:nvSpPr>
          <p:cNvPr id="19" name="object 42"/>
          <p:cNvSpPr txBox="1"/>
          <p:nvPr/>
        </p:nvSpPr>
        <p:spPr>
          <a:xfrm>
            <a:off x="6811951" y="5001642"/>
            <a:ext cx="4756902" cy="2157001"/>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GB" sz="1600" b="1" spc="-5" noProof="0" dirty="0" smtClean="0">
                <a:solidFill>
                  <a:srgbClr val="FFFFFF"/>
                </a:solidFill>
                <a:latin typeface="Arial"/>
                <a:cs typeface="Arial"/>
              </a:rPr>
              <a:t>Employment</a:t>
            </a:r>
            <a:endParaRPr lang="en-GB" sz="1600" b="1" spc="-5" dirty="0">
              <a:solidFill>
                <a:srgbClr val="FFFFFF"/>
              </a:solidFill>
              <a:latin typeface="Arial"/>
              <a:cs typeface="Arial"/>
            </a:endParaRPr>
          </a:p>
          <a:p>
            <a:pPr marL="12700" marR="5080">
              <a:spcBef>
                <a:spcPts val="100"/>
              </a:spcBef>
              <a:defRPr/>
            </a:pPr>
            <a:r>
              <a:rPr lang="en-GB" dirty="0">
                <a:solidFill>
                  <a:schemeClr val="bg1"/>
                </a:solidFill>
              </a:rPr>
              <a:t>Across our partnership we are working with colleges and employment services to help local people get into employment – particularly across the NHS and social care</a:t>
            </a:r>
          </a:p>
          <a:p>
            <a:pPr marL="12700" marR="5080" lvl="0" indent="0" algn="l" defTabSz="914400" rtl="0" eaLnBrk="1" fontAlgn="auto" latinLnBrk="0" hangingPunct="1">
              <a:lnSpc>
                <a:spcPct val="100000"/>
              </a:lnSpc>
              <a:spcBef>
                <a:spcPts val="100"/>
              </a:spcBef>
              <a:spcAft>
                <a:spcPts val="0"/>
              </a:spcAft>
              <a:buClrTx/>
              <a:buSzTx/>
              <a:buFontTx/>
              <a:buNone/>
              <a:tabLst/>
              <a:defRPr/>
            </a:pPr>
            <a:r>
              <a:rPr lang="en-GB" sz="1600" b="1" spc="-5" noProof="0" dirty="0" smtClean="0">
                <a:solidFill>
                  <a:schemeClr val="bg1"/>
                </a:solidFill>
                <a:latin typeface="Arial"/>
                <a:cs typeface="Arial"/>
              </a:rPr>
              <a:t>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600" b="1" i="0" u="none" strike="noStrike" kern="1200" cap="none" spc="-5" normalizeH="0" baseline="0" dirty="0">
              <a:ln>
                <a:noFill/>
              </a:ln>
              <a:solidFill>
                <a:srgbClr val="FFFFFF"/>
              </a:solidFill>
              <a:effectLst/>
              <a:uLnTx/>
              <a:uFillTx/>
              <a:latin typeface="Arial"/>
              <a:cs typeface="Arial"/>
            </a:endParaRP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MT"/>
              <a:cs typeface="Arial MT"/>
            </a:endParaRPr>
          </a:p>
        </p:txBody>
      </p:sp>
      <p:sp>
        <p:nvSpPr>
          <p:cNvPr id="25" name="object 27"/>
          <p:cNvSpPr/>
          <p:nvPr/>
        </p:nvSpPr>
        <p:spPr>
          <a:xfrm>
            <a:off x="140970" y="2241042"/>
            <a:ext cx="4743450" cy="2371725"/>
          </a:xfrm>
          <a:custGeom>
            <a:avLst/>
            <a:gdLst/>
            <a:ahLst/>
            <a:cxnLst/>
            <a:rect l="l" t="t" r="r" b="b"/>
            <a:pathLst>
              <a:path w="4743450" h="2371725">
                <a:moveTo>
                  <a:pt x="0" y="2371344"/>
                </a:moveTo>
                <a:lnTo>
                  <a:pt x="0" y="1976120"/>
                </a:lnTo>
                <a:lnTo>
                  <a:pt x="0" y="1383284"/>
                </a:lnTo>
                <a:lnTo>
                  <a:pt x="0" y="0"/>
                </a:lnTo>
                <a:lnTo>
                  <a:pt x="2312289" y="0"/>
                </a:lnTo>
                <a:lnTo>
                  <a:pt x="3303269" y="0"/>
                </a:lnTo>
                <a:lnTo>
                  <a:pt x="3963924" y="0"/>
                </a:lnTo>
                <a:lnTo>
                  <a:pt x="3963924" y="1383284"/>
                </a:lnTo>
                <a:lnTo>
                  <a:pt x="4742942" y="1275715"/>
                </a:lnTo>
                <a:lnTo>
                  <a:pt x="3963924" y="1976120"/>
                </a:lnTo>
                <a:lnTo>
                  <a:pt x="3963924" y="2371344"/>
                </a:lnTo>
                <a:lnTo>
                  <a:pt x="3303269" y="2371344"/>
                </a:lnTo>
                <a:lnTo>
                  <a:pt x="2312289" y="2371344"/>
                </a:lnTo>
                <a:lnTo>
                  <a:pt x="0" y="2371344"/>
                </a:lnTo>
                <a:close/>
              </a:path>
            </a:pathLst>
          </a:custGeom>
          <a:ln w="254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140969" y="1741834"/>
            <a:ext cx="5100045" cy="1696226"/>
          </a:xfrm>
          <a:custGeom>
            <a:avLst/>
            <a:gdLst/>
            <a:ahLst/>
            <a:cxnLst/>
            <a:rect l="l" t="t" r="r" b="b"/>
            <a:pathLst>
              <a:path w="4743450" h="2371725">
                <a:moveTo>
                  <a:pt x="3963924" y="0"/>
                </a:moveTo>
                <a:lnTo>
                  <a:pt x="0" y="0"/>
                </a:lnTo>
                <a:lnTo>
                  <a:pt x="0" y="2371344"/>
                </a:lnTo>
                <a:lnTo>
                  <a:pt x="3963924" y="2371344"/>
                </a:lnTo>
                <a:lnTo>
                  <a:pt x="3963924" y="1976120"/>
                </a:lnTo>
                <a:lnTo>
                  <a:pt x="4742942" y="1275715"/>
                </a:lnTo>
                <a:lnTo>
                  <a:pt x="3963924" y="1383284"/>
                </a:lnTo>
                <a:lnTo>
                  <a:pt x="3963924" y="0"/>
                </a:lnTo>
                <a:close/>
              </a:path>
            </a:pathLst>
          </a:custGeom>
          <a:solidFill>
            <a:srgbClr val="189A9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bject 42"/>
          <p:cNvSpPr txBox="1"/>
          <p:nvPr/>
        </p:nvSpPr>
        <p:spPr>
          <a:xfrm>
            <a:off x="178313" y="1832002"/>
            <a:ext cx="3788003" cy="189795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GB" sz="1600" b="1" spc="-5" noProof="0" dirty="0" smtClean="0">
                <a:solidFill>
                  <a:srgbClr val="FFFFFF"/>
                </a:solidFill>
                <a:latin typeface="Arial"/>
                <a:cs typeface="Arial"/>
              </a:rPr>
              <a:t>Pandemic Response </a:t>
            </a:r>
            <a:endParaRPr lang="en-GB" sz="1600" b="1" spc="-5" dirty="0">
              <a:solidFill>
                <a:srgbClr val="FFFFFF"/>
              </a:solidFill>
              <a:latin typeface="Arial"/>
              <a:cs typeface="Arial"/>
            </a:endParaRPr>
          </a:p>
          <a:p>
            <a:pPr marL="12700" marR="5080">
              <a:spcBef>
                <a:spcPts val="100"/>
              </a:spcBef>
              <a:defRPr/>
            </a:pPr>
            <a:r>
              <a:rPr lang="en-GB" dirty="0" smtClean="0">
                <a:solidFill>
                  <a:schemeClr val="bg1"/>
                </a:solidFill>
              </a:rPr>
              <a:t>When the pandemic struck, we worked together to support delivery of things like food vouchers and pulse oximeters to those who needed it.</a:t>
            </a:r>
            <a:endParaRPr lang="en-GB" dirty="0">
              <a:solidFill>
                <a:schemeClr val="bg1"/>
              </a:solidFill>
            </a:endParaRP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600" b="1" i="0" u="none" strike="noStrike" kern="1200" cap="none" spc="-5" normalizeH="0" baseline="0" dirty="0">
              <a:ln>
                <a:noFill/>
              </a:ln>
              <a:solidFill>
                <a:srgbClr val="FFFFFF"/>
              </a:solidFill>
              <a:effectLst/>
              <a:uLnTx/>
              <a:uFillTx/>
              <a:latin typeface="Arial"/>
              <a:cs typeface="Arial"/>
            </a:endParaRP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MT"/>
              <a:cs typeface="Arial MT"/>
            </a:endParaRPr>
          </a:p>
        </p:txBody>
      </p:sp>
      <p:sp>
        <p:nvSpPr>
          <p:cNvPr id="28" name="object 24"/>
          <p:cNvSpPr/>
          <p:nvPr/>
        </p:nvSpPr>
        <p:spPr>
          <a:xfrm>
            <a:off x="119634" y="3570395"/>
            <a:ext cx="5351780" cy="1889561"/>
          </a:xfrm>
          <a:custGeom>
            <a:avLst/>
            <a:gdLst/>
            <a:ahLst/>
            <a:cxnLst/>
            <a:rect l="l" t="t" r="r" b="b"/>
            <a:pathLst>
              <a:path w="5351780" h="1940559">
                <a:moveTo>
                  <a:pt x="4956048" y="0"/>
                </a:moveTo>
                <a:lnTo>
                  <a:pt x="0" y="0"/>
                </a:lnTo>
                <a:lnTo>
                  <a:pt x="0" y="1940052"/>
                </a:lnTo>
                <a:lnTo>
                  <a:pt x="4956048" y="1940052"/>
                </a:lnTo>
                <a:lnTo>
                  <a:pt x="4956048" y="808354"/>
                </a:lnTo>
                <a:lnTo>
                  <a:pt x="5351653" y="59054"/>
                </a:lnTo>
                <a:lnTo>
                  <a:pt x="4956048" y="323341"/>
                </a:lnTo>
                <a:lnTo>
                  <a:pt x="4956048" y="0"/>
                </a:lnTo>
                <a:close/>
              </a:path>
            </a:pathLst>
          </a:custGeom>
          <a:solidFill>
            <a:srgbClr val="93C12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42"/>
          <p:cNvSpPr txBox="1"/>
          <p:nvPr/>
        </p:nvSpPr>
        <p:spPr>
          <a:xfrm>
            <a:off x="209442" y="3639561"/>
            <a:ext cx="4469765" cy="243400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GB" sz="1600" b="1" spc="-5" noProof="0" dirty="0" smtClean="0">
                <a:solidFill>
                  <a:srgbClr val="FFFFFF"/>
                </a:solidFill>
                <a:latin typeface="Arial"/>
                <a:cs typeface="Arial"/>
              </a:rPr>
              <a:t>COVID Vaccination </a:t>
            </a:r>
            <a:endParaRPr lang="en-GB" sz="1600" b="1" spc="-5" dirty="0">
              <a:solidFill>
                <a:srgbClr val="FFFFFF"/>
              </a:solidFill>
              <a:latin typeface="Arial"/>
              <a:cs typeface="Arial"/>
            </a:endParaRPr>
          </a:p>
          <a:p>
            <a:pPr marL="12700" marR="5080">
              <a:spcBef>
                <a:spcPts val="100"/>
              </a:spcBef>
              <a:defRPr/>
            </a:pPr>
            <a:r>
              <a:rPr lang="en-GB" dirty="0">
                <a:solidFill>
                  <a:schemeClr val="bg1"/>
                </a:solidFill>
              </a:rPr>
              <a:t>Our C</a:t>
            </a:r>
            <a:r>
              <a:rPr lang="en-GB" dirty="0" smtClean="0">
                <a:solidFill>
                  <a:schemeClr val="bg1"/>
                </a:solidFill>
              </a:rPr>
              <a:t>ovid </a:t>
            </a:r>
            <a:r>
              <a:rPr lang="en-GB" dirty="0">
                <a:solidFill>
                  <a:schemeClr val="bg1"/>
                </a:solidFill>
              </a:rPr>
              <a:t>vaccination programme has been a success because local people have volunteered as marshals and the council has helped the NHS find different venues like the Emirates and schools</a:t>
            </a:r>
          </a:p>
          <a:p>
            <a:pPr marL="12700" marR="5080" lvl="0" indent="0" algn="l" defTabSz="914400" rtl="0" eaLnBrk="1" fontAlgn="auto" latinLnBrk="0" hangingPunct="1">
              <a:lnSpc>
                <a:spcPct val="100000"/>
              </a:lnSpc>
              <a:spcBef>
                <a:spcPts val="100"/>
              </a:spcBef>
              <a:spcAft>
                <a:spcPts val="0"/>
              </a:spcAft>
              <a:buClrTx/>
              <a:buSzTx/>
              <a:buFontTx/>
              <a:buNone/>
              <a:tabLst/>
              <a:defRPr/>
            </a:pPr>
            <a:r>
              <a:rPr lang="en-GB" sz="1600" b="1" spc="-5" noProof="0" dirty="0" smtClean="0">
                <a:solidFill>
                  <a:schemeClr val="bg1"/>
                </a:solidFill>
                <a:latin typeface="Arial"/>
                <a:cs typeface="Arial"/>
              </a:rPr>
              <a:t>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600" b="1" i="0" u="none" strike="noStrike" kern="1200" cap="none" spc="-5" normalizeH="0" baseline="0" dirty="0">
              <a:ln>
                <a:noFill/>
              </a:ln>
              <a:solidFill>
                <a:srgbClr val="FFFFFF"/>
              </a:solidFill>
              <a:effectLst/>
              <a:uLnTx/>
              <a:uFillTx/>
              <a:latin typeface="Arial"/>
              <a:cs typeface="Arial"/>
            </a:endParaRP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MT"/>
              <a:cs typeface="Arial MT"/>
            </a:endParaRPr>
          </a:p>
        </p:txBody>
      </p:sp>
      <p:sp>
        <p:nvSpPr>
          <p:cNvPr id="30" name="object 30"/>
          <p:cNvSpPr/>
          <p:nvPr/>
        </p:nvSpPr>
        <p:spPr>
          <a:xfrm>
            <a:off x="5502543" y="1145579"/>
            <a:ext cx="6515468" cy="3583080"/>
          </a:xfrm>
          <a:custGeom>
            <a:avLst/>
            <a:gdLst/>
            <a:ahLst/>
            <a:cxnLst/>
            <a:rect l="l" t="t" r="r" b="b"/>
            <a:pathLst>
              <a:path w="5785484" h="2042160">
                <a:moveTo>
                  <a:pt x="5785231" y="0"/>
                </a:moveTo>
                <a:lnTo>
                  <a:pt x="1359535" y="0"/>
                </a:lnTo>
                <a:lnTo>
                  <a:pt x="1359535" y="1191260"/>
                </a:lnTo>
                <a:lnTo>
                  <a:pt x="0" y="1277620"/>
                </a:lnTo>
                <a:lnTo>
                  <a:pt x="1359535" y="1701800"/>
                </a:lnTo>
                <a:lnTo>
                  <a:pt x="1359535" y="2042160"/>
                </a:lnTo>
                <a:lnTo>
                  <a:pt x="5785231" y="2042160"/>
                </a:lnTo>
                <a:lnTo>
                  <a:pt x="5785231" y="0"/>
                </a:lnTo>
                <a:close/>
              </a:path>
            </a:pathLst>
          </a:custGeom>
          <a:solidFill>
            <a:srgbClr val="31BB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42"/>
          <p:cNvSpPr txBox="1"/>
          <p:nvPr/>
        </p:nvSpPr>
        <p:spPr>
          <a:xfrm>
            <a:off x="7224142" y="1391226"/>
            <a:ext cx="4659261" cy="308033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GB" sz="1600" b="1" spc="-5" noProof="0" dirty="0" smtClean="0">
                <a:solidFill>
                  <a:srgbClr val="FFFFFF"/>
                </a:solidFill>
                <a:latin typeface="Arial"/>
                <a:cs typeface="Arial"/>
              </a:rPr>
              <a:t>Health Inequalities </a:t>
            </a:r>
            <a:endParaRPr lang="en-GB" sz="1600" b="1" spc="-5" dirty="0">
              <a:solidFill>
                <a:srgbClr val="FFFFFF"/>
              </a:solidFill>
              <a:latin typeface="Arial"/>
              <a:cs typeface="Arial"/>
            </a:endParaRPr>
          </a:p>
          <a:p>
            <a:pPr marL="12700" marR="5080">
              <a:spcBef>
                <a:spcPts val="100"/>
              </a:spcBef>
              <a:defRPr/>
            </a:pPr>
            <a:r>
              <a:rPr lang="en-GB" dirty="0" smtClean="0">
                <a:solidFill>
                  <a:schemeClr val="bg1"/>
                </a:solidFill>
              </a:rPr>
              <a:t>We are working together to tackle inequalities, including using NHS funding to:</a:t>
            </a:r>
          </a:p>
          <a:p>
            <a:pPr marL="298450" marR="5080" indent="-285750">
              <a:spcBef>
                <a:spcPts val="100"/>
              </a:spcBef>
              <a:buFont typeface="Arial" panose="020B0604020202020204" pitchFamily="34" charset="0"/>
              <a:buChar char="•"/>
              <a:defRPr/>
            </a:pPr>
            <a:r>
              <a:rPr lang="en-GB" dirty="0" smtClean="0">
                <a:solidFill>
                  <a:schemeClr val="bg1"/>
                </a:solidFill>
              </a:rPr>
              <a:t> Improve physical health for adults who have a mental health need </a:t>
            </a:r>
          </a:p>
          <a:p>
            <a:pPr marL="298450" marR="5080" indent="-285750">
              <a:spcBef>
                <a:spcPts val="100"/>
              </a:spcBef>
              <a:buFont typeface="Arial" panose="020B0604020202020204" pitchFamily="34" charset="0"/>
              <a:buChar char="•"/>
              <a:defRPr/>
            </a:pPr>
            <a:r>
              <a:rPr lang="en-GB" dirty="0" smtClean="0">
                <a:solidFill>
                  <a:schemeClr val="bg1"/>
                </a:solidFill>
              </a:rPr>
              <a:t>Support people with respiratory conditions to access local services &amp; develop self-management approaches</a:t>
            </a:r>
          </a:p>
          <a:p>
            <a:pPr marL="298450" marR="5080" indent="-285750">
              <a:spcBef>
                <a:spcPts val="100"/>
              </a:spcBef>
              <a:buFont typeface="Arial" panose="020B0604020202020204" pitchFamily="34" charset="0"/>
              <a:buChar char="•"/>
              <a:defRPr/>
            </a:pPr>
            <a:r>
              <a:rPr lang="en-GB" dirty="0" smtClean="0">
                <a:solidFill>
                  <a:schemeClr val="bg1"/>
                </a:solidFill>
              </a:rPr>
              <a:t>Deliver First Aid Mental Health training to local community leaders to help support young black males </a:t>
            </a:r>
            <a:endParaRPr lang="en-GB" sz="1600" b="1" spc="-5" noProof="0" dirty="0" smtClean="0">
              <a:solidFill>
                <a:schemeClr val="bg1"/>
              </a:solidFill>
              <a:latin typeface="Arial"/>
              <a:cs typeface="Arial"/>
            </a:endParaRPr>
          </a:p>
        </p:txBody>
      </p:sp>
      <p:grpSp>
        <p:nvGrpSpPr>
          <p:cNvPr id="5" name="Group 4"/>
          <p:cNvGrpSpPr/>
          <p:nvPr/>
        </p:nvGrpSpPr>
        <p:grpSpPr>
          <a:xfrm>
            <a:off x="4747679" y="2223919"/>
            <a:ext cx="2033296" cy="2504740"/>
            <a:chOff x="448574" y="1104182"/>
            <a:chExt cx="1784865" cy="2287231"/>
          </a:xfrm>
        </p:grpSpPr>
        <p:sp>
          <p:nvSpPr>
            <p:cNvPr id="44" name="object 4"/>
            <p:cNvSpPr/>
            <p:nvPr/>
          </p:nvSpPr>
          <p:spPr>
            <a:xfrm>
              <a:off x="448574" y="1104182"/>
              <a:ext cx="1784865" cy="2287231"/>
            </a:xfrm>
            <a:custGeom>
              <a:avLst/>
              <a:gdLst/>
              <a:ahLst/>
              <a:cxnLst/>
              <a:rect l="l" t="t" r="r" b="b"/>
              <a:pathLst>
                <a:path w="826134" h="957579">
                  <a:moveTo>
                    <a:pt x="222885" y="0"/>
                  </a:moveTo>
                  <a:lnTo>
                    <a:pt x="201991" y="3536"/>
                  </a:lnTo>
                  <a:lnTo>
                    <a:pt x="183086" y="11906"/>
                  </a:lnTo>
                  <a:lnTo>
                    <a:pt x="164967" y="21752"/>
                  </a:lnTo>
                  <a:lnTo>
                    <a:pt x="146431" y="29718"/>
                  </a:lnTo>
                  <a:lnTo>
                    <a:pt x="69262" y="52006"/>
                  </a:lnTo>
                  <a:lnTo>
                    <a:pt x="32148" y="67044"/>
                  </a:lnTo>
                  <a:lnTo>
                    <a:pt x="0" y="89153"/>
                  </a:lnTo>
                  <a:lnTo>
                    <a:pt x="6463" y="100137"/>
                  </a:lnTo>
                  <a:lnTo>
                    <a:pt x="15128" y="114442"/>
                  </a:lnTo>
                  <a:lnTo>
                    <a:pt x="24199" y="130962"/>
                  </a:lnTo>
                  <a:lnTo>
                    <a:pt x="38086" y="169160"/>
                  </a:lnTo>
                  <a:lnTo>
                    <a:pt x="48218" y="214633"/>
                  </a:lnTo>
                  <a:lnTo>
                    <a:pt x="50927" y="231775"/>
                  </a:lnTo>
                  <a:lnTo>
                    <a:pt x="57277" y="245744"/>
                  </a:lnTo>
                  <a:lnTo>
                    <a:pt x="63754" y="249681"/>
                  </a:lnTo>
                  <a:lnTo>
                    <a:pt x="68109" y="257806"/>
                  </a:lnTo>
                  <a:lnTo>
                    <a:pt x="70310" y="270001"/>
                  </a:lnTo>
                  <a:lnTo>
                    <a:pt x="72915" y="281435"/>
                  </a:lnTo>
                  <a:lnTo>
                    <a:pt x="86995" y="315087"/>
                  </a:lnTo>
                  <a:lnTo>
                    <a:pt x="92852" y="330946"/>
                  </a:lnTo>
                  <a:lnTo>
                    <a:pt x="98710" y="342328"/>
                  </a:lnTo>
                  <a:lnTo>
                    <a:pt x="106140" y="352948"/>
                  </a:lnTo>
                  <a:lnTo>
                    <a:pt x="116712" y="366521"/>
                  </a:lnTo>
                  <a:lnTo>
                    <a:pt x="119304" y="373056"/>
                  </a:lnTo>
                  <a:lnTo>
                    <a:pt x="145274" y="402593"/>
                  </a:lnTo>
                  <a:lnTo>
                    <a:pt x="166671" y="416623"/>
                  </a:lnTo>
                  <a:lnTo>
                    <a:pt x="188045" y="434367"/>
                  </a:lnTo>
                  <a:lnTo>
                    <a:pt x="203835" y="457707"/>
                  </a:lnTo>
                  <a:lnTo>
                    <a:pt x="205813" y="489973"/>
                  </a:lnTo>
                  <a:lnTo>
                    <a:pt x="211756" y="526859"/>
                  </a:lnTo>
                  <a:lnTo>
                    <a:pt x="235585" y="594487"/>
                  </a:lnTo>
                  <a:lnTo>
                    <a:pt x="260088" y="621508"/>
                  </a:lnTo>
                  <a:lnTo>
                    <a:pt x="267462" y="630174"/>
                  </a:lnTo>
                  <a:lnTo>
                    <a:pt x="267462" y="749045"/>
                  </a:lnTo>
                  <a:lnTo>
                    <a:pt x="285757" y="761013"/>
                  </a:lnTo>
                  <a:lnTo>
                    <a:pt x="307244" y="769064"/>
                  </a:lnTo>
                  <a:lnTo>
                    <a:pt x="329541" y="775995"/>
                  </a:lnTo>
                  <a:lnTo>
                    <a:pt x="350266" y="784606"/>
                  </a:lnTo>
                  <a:lnTo>
                    <a:pt x="370643" y="803435"/>
                  </a:lnTo>
                  <a:lnTo>
                    <a:pt x="382889" y="827801"/>
                  </a:lnTo>
                  <a:lnTo>
                    <a:pt x="389967" y="854382"/>
                  </a:lnTo>
                  <a:lnTo>
                    <a:pt x="394843" y="879856"/>
                  </a:lnTo>
                  <a:lnTo>
                    <a:pt x="413893" y="885698"/>
                  </a:lnTo>
                  <a:lnTo>
                    <a:pt x="445770" y="891667"/>
                  </a:lnTo>
                  <a:lnTo>
                    <a:pt x="458104" y="911352"/>
                  </a:lnTo>
                  <a:lnTo>
                    <a:pt x="472858" y="927353"/>
                  </a:lnTo>
                  <a:lnTo>
                    <a:pt x="489918" y="941816"/>
                  </a:lnTo>
                  <a:lnTo>
                    <a:pt x="509397" y="957072"/>
                  </a:lnTo>
                  <a:lnTo>
                    <a:pt x="522281" y="954375"/>
                  </a:lnTo>
                  <a:lnTo>
                    <a:pt x="532558" y="947404"/>
                  </a:lnTo>
                  <a:lnTo>
                    <a:pt x="540811" y="937837"/>
                  </a:lnTo>
                  <a:lnTo>
                    <a:pt x="547624" y="927353"/>
                  </a:lnTo>
                  <a:lnTo>
                    <a:pt x="751459" y="927353"/>
                  </a:lnTo>
                  <a:lnTo>
                    <a:pt x="739018" y="917523"/>
                  </a:lnTo>
                  <a:lnTo>
                    <a:pt x="725185" y="908050"/>
                  </a:lnTo>
                  <a:lnTo>
                    <a:pt x="711757" y="897814"/>
                  </a:lnTo>
                  <a:lnTo>
                    <a:pt x="700532" y="885698"/>
                  </a:lnTo>
                  <a:lnTo>
                    <a:pt x="671377" y="846335"/>
                  </a:lnTo>
                  <a:lnTo>
                    <a:pt x="640842" y="808450"/>
                  </a:lnTo>
                  <a:lnTo>
                    <a:pt x="608306" y="772040"/>
                  </a:lnTo>
                  <a:lnTo>
                    <a:pt x="573151" y="737107"/>
                  </a:lnTo>
                  <a:lnTo>
                    <a:pt x="586652" y="731375"/>
                  </a:lnTo>
                  <a:lnTo>
                    <a:pt x="598582" y="725249"/>
                  </a:lnTo>
                  <a:lnTo>
                    <a:pt x="608941" y="717623"/>
                  </a:lnTo>
                  <a:lnTo>
                    <a:pt x="617728" y="707389"/>
                  </a:lnTo>
                  <a:lnTo>
                    <a:pt x="631061" y="696813"/>
                  </a:lnTo>
                  <a:lnTo>
                    <a:pt x="641619" y="686593"/>
                  </a:lnTo>
                  <a:lnTo>
                    <a:pt x="652964" y="677850"/>
                  </a:lnTo>
                  <a:lnTo>
                    <a:pt x="668655" y="671702"/>
                  </a:lnTo>
                  <a:lnTo>
                    <a:pt x="664186" y="661034"/>
                  </a:lnTo>
                  <a:lnTo>
                    <a:pt x="669480" y="650176"/>
                  </a:lnTo>
                  <a:lnTo>
                    <a:pt x="679156" y="639699"/>
                  </a:lnTo>
                  <a:lnTo>
                    <a:pt x="687832" y="630174"/>
                  </a:lnTo>
                  <a:lnTo>
                    <a:pt x="705227" y="602761"/>
                  </a:lnTo>
                  <a:lnTo>
                    <a:pt x="717264" y="577373"/>
                  </a:lnTo>
                  <a:lnTo>
                    <a:pt x="725729" y="550128"/>
                  </a:lnTo>
                  <a:lnTo>
                    <a:pt x="732409" y="517144"/>
                  </a:lnTo>
                  <a:lnTo>
                    <a:pt x="825754" y="517144"/>
                  </a:lnTo>
                  <a:lnTo>
                    <a:pt x="818332" y="504150"/>
                  </a:lnTo>
                  <a:lnTo>
                    <a:pt x="797107" y="482639"/>
                  </a:lnTo>
                  <a:lnTo>
                    <a:pt x="789686" y="469645"/>
                  </a:lnTo>
                  <a:lnTo>
                    <a:pt x="784076" y="459587"/>
                  </a:lnTo>
                  <a:lnTo>
                    <a:pt x="776906" y="448802"/>
                  </a:lnTo>
                  <a:lnTo>
                    <a:pt x="772951" y="439517"/>
                  </a:lnTo>
                  <a:lnTo>
                    <a:pt x="776986" y="433958"/>
                  </a:lnTo>
                  <a:lnTo>
                    <a:pt x="786383" y="433958"/>
                  </a:lnTo>
                  <a:lnTo>
                    <a:pt x="784828" y="432220"/>
                  </a:lnTo>
                  <a:lnTo>
                    <a:pt x="776986" y="422020"/>
                  </a:lnTo>
                  <a:lnTo>
                    <a:pt x="743702" y="408834"/>
                  </a:lnTo>
                  <a:lnTo>
                    <a:pt x="708453" y="398256"/>
                  </a:lnTo>
                  <a:lnTo>
                    <a:pt x="636778" y="380492"/>
                  </a:lnTo>
                  <a:lnTo>
                    <a:pt x="630428" y="321056"/>
                  </a:lnTo>
                  <a:lnTo>
                    <a:pt x="625560" y="305034"/>
                  </a:lnTo>
                  <a:lnTo>
                    <a:pt x="621680" y="291274"/>
                  </a:lnTo>
                  <a:lnTo>
                    <a:pt x="621211" y="285369"/>
                  </a:lnTo>
                  <a:lnTo>
                    <a:pt x="515874" y="285369"/>
                  </a:lnTo>
                  <a:lnTo>
                    <a:pt x="508896" y="280806"/>
                  </a:lnTo>
                  <a:lnTo>
                    <a:pt x="507873" y="269732"/>
                  </a:lnTo>
                  <a:lnTo>
                    <a:pt x="509230" y="256061"/>
                  </a:lnTo>
                  <a:lnTo>
                    <a:pt x="509397" y="243712"/>
                  </a:lnTo>
                  <a:lnTo>
                    <a:pt x="504336" y="237676"/>
                  </a:lnTo>
                  <a:lnTo>
                    <a:pt x="492728" y="229616"/>
                  </a:lnTo>
                  <a:lnTo>
                    <a:pt x="479929" y="221174"/>
                  </a:lnTo>
                  <a:lnTo>
                    <a:pt x="471297" y="213994"/>
                  </a:lnTo>
                  <a:lnTo>
                    <a:pt x="466800" y="204239"/>
                  </a:lnTo>
                  <a:lnTo>
                    <a:pt x="465459" y="198399"/>
                  </a:lnTo>
                  <a:lnTo>
                    <a:pt x="421723" y="198399"/>
                  </a:lnTo>
                  <a:lnTo>
                    <a:pt x="418211" y="196214"/>
                  </a:lnTo>
                  <a:lnTo>
                    <a:pt x="422026" y="185620"/>
                  </a:lnTo>
                  <a:lnTo>
                    <a:pt x="431212" y="176895"/>
                  </a:lnTo>
                  <a:lnTo>
                    <a:pt x="442374" y="168908"/>
                  </a:lnTo>
                  <a:lnTo>
                    <a:pt x="452120" y="160527"/>
                  </a:lnTo>
                  <a:lnTo>
                    <a:pt x="434828" y="154572"/>
                  </a:lnTo>
                  <a:lnTo>
                    <a:pt x="362001" y="127041"/>
                  </a:lnTo>
                  <a:lnTo>
                    <a:pt x="337566" y="118871"/>
                  </a:lnTo>
                  <a:lnTo>
                    <a:pt x="337466" y="103677"/>
                  </a:lnTo>
                  <a:lnTo>
                    <a:pt x="336772" y="95138"/>
                  </a:lnTo>
                  <a:lnTo>
                    <a:pt x="334887" y="77670"/>
                  </a:lnTo>
                  <a:lnTo>
                    <a:pt x="331264" y="36246"/>
                  </a:lnTo>
                  <a:lnTo>
                    <a:pt x="329007" y="36246"/>
                  </a:lnTo>
                  <a:lnTo>
                    <a:pt x="324786" y="35687"/>
                  </a:lnTo>
                  <a:lnTo>
                    <a:pt x="322161" y="30650"/>
                  </a:lnTo>
                  <a:lnTo>
                    <a:pt x="324739" y="17780"/>
                  </a:lnTo>
                  <a:lnTo>
                    <a:pt x="298983" y="10572"/>
                  </a:lnTo>
                  <a:lnTo>
                    <a:pt x="274621" y="5937"/>
                  </a:lnTo>
                  <a:lnTo>
                    <a:pt x="249854" y="2778"/>
                  </a:lnTo>
                  <a:lnTo>
                    <a:pt x="222885" y="0"/>
                  </a:lnTo>
                  <a:close/>
                </a:path>
                <a:path w="826134" h="957579">
                  <a:moveTo>
                    <a:pt x="751459" y="927353"/>
                  </a:moveTo>
                  <a:lnTo>
                    <a:pt x="547624" y="927353"/>
                  </a:lnTo>
                  <a:lnTo>
                    <a:pt x="585851" y="939292"/>
                  </a:lnTo>
                  <a:lnTo>
                    <a:pt x="599303" y="943048"/>
                  </a:lnTo>
                  <a:lnTo>
                    <a:pt x="613743" y="945911"/>
                  </a:lnTo>
                  <a:lnTo>
                    <a:pt x="628588" y="948418"/>
                  </a:lnTo>
                  <a:lnTo>
                    <a:pt x="643255" y="951103"/>
                  </a:lnTo>
                  <a:lnTo>
                    <a:pt x="669984" y="948785"/>
                  </a:lnTo>
                  <a:lnTo>
                    <a:pt x="698118" y="942943"/>
                  </a:lnTo>
                  <a:lnTo>
                    <a:pt x="725872" y="935243"/>
                  </a:lnTo>
                  <a:lnTo>
                    <a:pt x="751459" y="927353"/>
                  </a:lnTo>
                  <a:close/>
                </a:path>
                <a:path w="826134" h="957579">
                  <a:moveTo>
                    <a:pt x="825754" y="517144"/>
                  </a:moveTo>
                  <a:lnTo>
                    <a:pt x="732409" y="517144"/>
                  </a:lnTo>
                  <a:lnTo>
                    <a:pt x="755151" y="519287"/>
                  </a:lnTo>
                  <a:lnTo>
                    <a:pt x="776144" y="525335"/>
                  </a:lnTo>
                  <a:lnTo>
                    <a:pt x="795970" y="534717"/>
                  </a:lnTo>
                  <a:lnTo>
                    <a:pt x="815213" y="546862"/>
                  </a:lnTo>
                  <a:lnTo>
                    <a:pt x="817163" y="543057"/>
                  </a:lnTo>
                  <a:lnTo>
                    <a:pt x="821293" y="534241"/>
                  </a:lnTo>
                  <a:lnTo>
                    <a:pt x="825017" y="524305"/>
                  </a:lnTo>
                  <a:lnTo>
                    <a:pt x="825754" y="517144"/>
                  </a:lnTo>
                  <a:close/>
                </a:path>
                <a:path w="826134" h="957579">
                  <a:moveTo>
                    <a:pt x="786383" y="433958"/>
                  </a:moveTo>
                  <a:lnTo>
                    <a:pt x="776986" y="433958"/>
                  </a:lnTo>
                  <a:lnTo>
                    <a:pt x="787507" y="439203"/>
                  </a:lnTo>
                  <a:lnTo>
                    <a:pt x="796289" y="453532"/>
                  </a:lnTo>
                  <a:lnTo>
                    <a:pt x="802310" y="465980"/>
                  </a:lnTo>
                  <a:lnTo>
                    <a:pt x="804545" y="465581"/>
                  </a:lnTo>
                  <a:lnTo>
                    <a:pt x="801417" y="453239"/>
                  </a:lnTo>
                  <a:lnTo>
                    <a:pt x="793908" y="442372"/>
                  </a:lnTo>
                  <a:lnTo>
                    <a:pt x="786383" y="433958"/>
                  </a:lnTo>
                  <a:close/>
                </a:path>
                <a:path w="826134" h="957579">
                  <a:moveTo>
                    <a:pt x="541274" y="243712"/>
                  </a:moveTo>
                  <a:lnTo>
                    <a:pt x="534340" y="254400"/>
                  </a:lnTo>
                  <a:lnTo>
                    <a:pt x="530193" y="268255"/>
                  </a:lnTo>
                  <a:lnTo>
                    <a:pt x="525236" y="280253"/>
                  </a:lnTo>
                  <a:lnTo>
                    <a:pt x="515874" y="285369"/>
                  </a:lnTo>
                  <a:lnTo>
                    <a:pt x="621211" y="285369"/>
                  </a:lnTo>
                  <a:lnTo>
                    <a:pt x="620587" y="277514"/>
                  </a:lnTo>
                  <a:lnTo>
                    <a:pt x="624078" y="261493"/>
                  </a:lnTo>
                  <a:lnTo>
                    <a:pt x="602495" y="258446"/>
                  </a:lnTo>
                  <a:lnTo>
                    <a:pt x="575532" y="251888"/>
                  </a:lnTo>
                  <a:lnTo>
                    <a:pt x="552140" y="245687"/>
                  </a:lnTo>
                  <a:lnTo>
                    <a:pt x="541274" y="243712"/>
                  </a:lnTo>
                  <a:close/>
                </a:path>
                <a:path w="826134" h="957579">
                  <a:moveTo>
                    <a:pt x="452120" y="178307"/>
                  </a:moveTo>
                  <a:lnTo>
                    <a:pt x="441463" y="182766"/>
                  </a:lnTo>
                  <a:lnTo>
                    <a:pt x="430403" y="191690"/>
                  </a:lnTo>
                  <a:lnTo>
                    <a:pt x="421723" y="198399"/>
                  </a:lnTo>
                  <a:lnTo>
                    <a:pt x="465459" y="198399"/>
                  </a:lnTo>
                  <a:lnTo>
                    <a:pt x="464089" y="192436"/>
                  </a:lnTo>
                  <a:lnTo>
                    <a:pt x="460188" y="182491"/>
                  </a:lnTo>
                  <a:lnTo>
                    <a:pt x="452120" y="178307"/>
                  </a:lnTo>
                  <a:close/>
                </a:path>
                <a:path w="826134" h="957579">
                  <a:moveTo>
                    <a:pt x="331216" y="35687"/>
                  </a:moveTo>
                  <a:lnTo>
                    <a:pt x="329007" y="36246"/>
                  </a:lnTo>
                  <a:lnTo>
                    <a:pt x="331264" y="36246"/>
                  </a:lnTo>
                  <a:lnTo>
                    <a:pt x="331216" y="35687"/>
                  </a:lnTo>
                  <a:close/>
                </a:path>
              </a:pathLst>
            </a:custGeom>
            <a:solidFill>
              <a:schemeClr val="accent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2"/>
            <p:cNvSpPr txBox="1">
              <a:spLocks/>
            </p:cNvSpPr>
            <p:nvPr/>
          </p:nvSpPr>
          <p:spPr>
            <a:xfrm rot="3759140">
              <a:off x="548074" y="1897563"/>
              <a:ext cx="1422151" cy="431445"/>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smtClean="0">
                  <a:solidFill>
                    <a:schemeClr val="bg1"/>
                  </a:solidFill>
                  <a:latin typeface="+mn-lt"/>
                  <a:ea typeface="+mn-ea"/>
                  <a:cs typeface="+mn-cs"/>
                </a:rPr>
                <a:t>Islington</a:t>
              </a:r>
              <a:endParaRPr lang="en-GB" sz="1600" dirty="0">
                <a:solidFill>
                  <a:schemeClr val="bg1"/>
                </a:solidFill>
                <a:latin typeface="+mn-lt"/>
                <a:ea typeface="+mn-ea"/>
                <a:cs typeface="+mn-cs"/>
              </a:endParaRPr>
            </a:p>
          </p:txBody>
        </p:sp>
      </p:grpSp>
      <p:sp>
        <p:nvSpPr>
          <p:cNvPr id="32" name="object 24"/>
          <p:cNvSpPr/>
          <p:nvPr/>
        </p:nvSpPr>
        <p:spPr>
          <a:xfrm>
            <a:off x="119634" y="5568855"/>
            <a:ext cx="5724618" cy="1220454"/>
          </a:xfrm>
          <a:custGeom>
            <a:avLst/>
            <a:gdLst/>
            <a:ahLst/>
            <a:cxnLst/>
            <a:rect l="l" t="t" r="r" b="b"/>
            <a:pathLst>
              <a:path w="5351780" h="1940559">
                <a:moveTo>
                  <a:pt x="4956048" y="0"/>
                </a:moveTo>
                <a:lnTo>
                  <a:pt x="0" y="0"/>
                </a:lnTo>
                <a:lnTo>
                  <a:pt x="0" y="1940052"/>
                </a:lnTo>
                <a:lnTo>
                  <a:pt x="4956048" y="1940052"/>
                </a:lnTo>
                <a:lnTo>
                  <a:pt x="4956048" y="808354"/>
                </a:lnTo>
                <a:lnTo>
                  <a:pt x="5351653" y="59054"/>
                </a:lnTo>
                <a:lnTo>
                  <a:pt x="4956048" y="323341"/>
                </a:lnTo>
                <a:lnTo>
                  <a:pt x="4956048" y="0"/>
                </a:lnTo>
                <a:close/>
              </a:path>
            </a:pathLst>
          </a:custGeom>
          <a:solidFill>
            <a:schemeClr val="accent2">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42"/>
          <p:cNvSpPr txBox="1"/>
          <p:nvPr/>
        </p:nvSpPr>
        <p:spPr>
          <a:xfrm>
            <a:off x="209132" y="5651804"/>
            <a:ext cx="5262282" cy="1620957"/>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lang="en-GB" sz="1600" b="1" spc="-5" noProof="0" dirty="0" smtClean="0">
                <a:solidFill>
                  <a:srgbClr val="FFFFFF"/>
                </a:solidFill>
                <a:latin typeface="Arial"/>
                <a:cs typeface="Arial"/>
              </a:rPr>
              <a:t>Mental Health Support </a:t>
            </a:r>
            <a:endParaRPr lang="en-GB" sz="1600" b="1" spc="-5" dirty="0">
              <a:solidFill>
                <a:srgbClr val="FFFFFF"/>
              </a:solidFill>
              <a:latin typeface="Arial"/>
              <a:cs typeface="Arial"/>
            </a:endParaRPr>
          </a:p>
          <a:p>
            <a:pPr marL="12700" marR="5080">
              <a:spcBef>
                <a:spcPts val="100"/>
              </a:spcBef>
              <a:defRPr/>
            </a:pPr>
            <a:r>
              <a:rPr lang="en-GB" dirty="0" smtClean="0">
                <a:solidFill>
                  <a:schemeClr val="bg1"/>
                </a:solidFill>
              </a:rPr>
              <a:t>We are working together to develop a new model of mental health provision in GP practices to better support patients. </a:t>
            </a:r>
            <a:endParaRPr lang="en-GB" sz="1600" b="1" spc="-5" noProof="0" dirty="0" smtClean="0">
              <a:solidFill>
                <a:schemeClr val="bg1"/>
              </a:solidFill>
              <a:latin typeface="Arial"/>
              <a:cs typeface="Arial"/>
            </a:endParaRP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600" b="1" i="0" u="none" strike="noStrike" kern="1200" cap="none" spc="-5" normalizeH="0" baseline="0" dirty="0">
              <a:ln>
                <a:noFill/>
              </a:ln>
              <a:solidFill>
                <a:srgbClr val="FFFFFF"/>
              </a:solidFill>
              <a:effectLst/>
              <a:uLnTx/>
              <a:uFillTx/>
              <a:latin typeface="Arial"/>
              <a:cs typeface="Arial"/>
            </a:endParaRP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Arial MT"/>
              <a:cs typeface="Arial MT"/>
            </a:endParaRPr>
          </a:p>
        </p:txBody>
      </p:sp>
    </p:spTree>
    <p:extLst>
      <p:ext uri="{BB962C8B-B14F-4D97-AF65-F5344CB8AC3E}">
        <p14:creationId xmlns:p14="http://schemas.microsoft.com/office/powerpoint/2010/main" val="3824525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p:cNvSpPr txBox="1">
            <a:spLocks/>
          </p:cNvSpPr>
          <p:nvPr/>
        </p:nvSpPr>
        <p:spPr>
          <a:xfrm>
            <a:off x="362674" y="1271564"/>
            <a:ext cx="11503505" cy="1051222"/>
          </a:xfrm>
          <a:prstGeom prst="rect">
            <a:avLst/>
          </a:prstGeom>
          <a:solidFill>
            <a:schemeClr val="bg1"/>
          </a:solidFill>
        </p:spPr>
        <p:txBody>
          <a:bodyPr vert="horz" lIns="0" tIns="60960" rIns="121920" bIns="609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dirty="0" smtClean="0">
                <a:solidFill>
                  <a:srgbClr val="005FB8"/>
                </a:solidFill>
                <a:latin typeface="Arial" panose="020B0604020202020204" pitchFamily="34" charset="0"/>
                <a:cs typeface="Arial" panose="020B0604020202020204" pitchFamily="34" charset="0"/>
              </a:rPr>
              <a:t>Clinicians at the heart of our NCL ICS</a:t>
            </a:r>
            <a:endParaRPr lang="en-GB" sz="4400" dirty="0">
              <a:solidFill>
                <a:srgbClr val="005FB8"/>
              </a:solidFill>
              <a:latin typeface="Arial" panose="020B0604020202020204" pitchFamily="34" charset="0"/>
              <a:cs typeface="Arial" panose="020B0604020202020204" pitchFamily="34" charset="0"/>
            </a:endParaRPr>
          </a:p>
        </p:txBody>
      </p:sp>
      <p:sp>
        <p:nvSpPr>
          <p:cNvPr id="6" name="Text Placeholder 1"/>
          <p:cNvSpPr>
            <a:spLocks noGrp="1"/>
          </p:cNvSpPr>
          <p:nvPr>
            <p:ph type="body" sz="quarter" idx="12"/>
          </p:nvPr>
        </p:nvSpPr>
        <p:spPr>
          <a:xfrm>
            <a:off x="362674" y="2270234"/>
            <a:ext cx="8503030" cy="4018643"/>
          </a:xfrm>
        </p:spPr>
        <p:txBody>
          <a:bodyPr/>
          <a:lstStyle/>
          <a:p>
            <a:pPr algn="l" fontAlgn="base">
              <a:lnSpc>
                <a:spcPct val="90000"/>
              </a:lnSpc>
              <a:spcBef>
                <a:spcPts val="1000"/>
              </a:spcBef>
              <a:buFont typeface="Arial" panose="020B0604020202020204" pitchFamily="34" charset="0"/>
              <a:defRPr/>
            </a:pPr>
            <a:r>
              <a:rPr lang="en-GB" sz="1800" b="1" dirty="0">
                <a:solidFill>
                  <a:srgbClr val="425563"/>
                </a:solidFill>
                <a:latin typeface="Arial" panose="020B0604020202020204" pitchFamily="34" charset="0"/>
                <a:cs typeface="Arial" panose="020B0604020202020204" pitchFamily="34" charset="0"/>
              </a:rPr>
              <a:t>Future clinical leadership</a:t>
            </a:r>
          </a:p>
          <a:p>
            <a:pPr marL="342900" indent="-342900" algn="l" fontAlgn="base">
              <a:lnSpc>
                <a:spcPct val="90000"/>
              </a:lnSpc>
              <a:spcBef>
                <a:spcPts val="1000"/>
              </a:spcBef>
              <a:buFont typeface="Arial" panose="020B0604020202020204" pitchFamily="34" charset="0"/>
              <a:buChar char="•"/>
              <a:defRPr/>
            </a:pPr>
            <a:r>
              <a:rPr lang="en-GB" sz="1800" dirty="0">
                <a:solidFill>
                  <a:srgbClr val="425563"/>
                </a:solidFill>
                <a:latin typeface="Arial" panose="020B0604020202020204" pitchFamily="34" charset="0"/>
                <a:cs typeface="Arial" panose="020B0604020202020204" pitchFamily="34" charset="0"/>
              </a:rPr>
              <a:t>Clinical leadership will remain at the centre of the NCL ICS - at system, place and neighbourhood level</a:t>
            </a:r>
          </a:p>
          <a:p>
            <a:pPr marL="342900" indent="-342900" algn="l" fontAlgn="base">
              <a:lnSpc>
                <a:spcPct val="90000"/>
              </a:lnSpc>
              <a:spcBef>
                <a:spcPts val="1000"/>
              </a:spcBef>
              <a:buFont typeface="Arial" panose="020B0604020202020204" pitchFamily="34" charset="0"/>
              <a:buChar char="•"/>
              <a:defRPr/>
            </a:pPr>
            <a:r>
              <a:rPr lang="en-GB" sz="1800" dirty="0">
                <a:solidFill>
                  <a:srgbClr val="425563"/>
                </a:solidFill>
                <a:latin typeface="Arial" panose="020B0604020202020204" pitchFamily="34" charset="0"/>
                <a:cs typeface="Arial" panose="020B0604020202020204" pitchFamily="34" charset="0"/>
              </a:rPr>
              <a:t>Must reflect the multidisciplinary nature of an ICS, and the diversity of our population</a:t>
            </a:r>
          </a:p>
          <a:p>
            <a:pPr marL="342900" indent="-342900" algn="l" fontAlgn="base">
              <a:lnSpc>
                <a:spcPct val="90000"/>
              </a:lnSpc>
              <a:spcBef>
                <a:spcPts val="1000"/>
              </a:spcBef>
              <a:buFont typeface="Arial" panose="020B0604020202020204" pitchFamily="34" charset="0"/>
              <a:buChar char="•"/>
              <a:defRPr/>
            </a:pPr>
            <a:r>
              <a:rPr lang="en-GB" sz="1800" dirty="0">
                <a:solidFill>
                  <a:srgbClr val="425563"/>
                </a:solidFill>
                <a:latin typeface="Arial" panose="020B0604020202020204" pitchFamily="34" charset="0"/>
                <a:cs typeface="Arial" panose="020B0604020202020204" pitchFamily="34" charset="0"/>
              </a:rPr>
              <a:t>Continued need for primary care clinical leadership</a:t>
            </a:r>
          </a:p>
          <a:p>
            <a:pPr marL="342900" indent="-342900" algn="l" fontAlgn="base">
              <a:lnSpc>
                <a:spcPct val="90000"/>
              </a:lnSpc>
              <a:spcBef>
                <a:spcPts val="1000"/>
              </a:spcBef>
              <a:buFont typeface="Arial" panose="020B0604020202020204" pitchFamily="34" charset="0"/>
              <a:buChar char="•"/>
              <a:defRPr/>
            </a:pPr>
            <a:r>
              <a:rPr lang="en-GB" sz="1800" dirty="0">
                <a:solidFill>
                  <a:srgbClr val="425563"/>
                </a:solidFill>
                <a:latin typeface="Arial" panose="020B0604020202020204" pitchFamily="34" charset="0"/>
                <a:cs typeface="Arial" panose="020B0604020202020204" pitchFamily="34" charset="0"/>
              </a:rPr>
              <a:t>Setting objectives for effective partnership working between clinical and professional leaders, officers and system partners to provide high quality health and care for NCL patients and residents</a:t>
            </a:r>
          </a:p>
        </p:txBody>
      </p:sp>
    </p:spTree>
    <p:extLst>
      <p:ext uri="{BB962C8B-B14F-4D97-AF65-F5344CB8AC3E}">
        <p14:creationId xmlns:p14="http://schemas.microsoft.com/office/powerpoint/2010/main" val="44748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908" y="4419389"/>
            <a:ext cx="2911092" cy="243861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12471" y="259159"/>
            <a:ext cx="4567110" cy="153540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5112" y="554867"/>
            <a:ext cx="1572675" cy="633364"/>
          </a:xfrm>
          <a:prstGeom prst="rect">
            <a:avLst/>
          </a:prstGeom>
        </p:spPr>
      </p:pic>
      <p:sp>
        <p:nvSpPr>
          <p:cNvPr id="15" name="TextBox 14"/>
          <p:cNvSpPr txBox="1"/>
          <p:nvPr/>
        </p:nvSpPr>
        <p:spPr>
          <a:xfrm>
            <a:off x="326888" y="2428114"/>
            <a:ext cx="9121911" cy="1569660"/>
          </a:xfrm>
          <a:prstGeom prst="rect">
            <a:avLst/>
          </a:prstGeom>
          <a:noFill/>
        </p:spPr>
        <p:txBody>
          <a:bodyPr wrap="square" rtlCol="0">
            <a:spAutoFit/>
          </a:bodyPr>
          <a:lstStyle/>
          <a:p>
            <a:r>
              <a:rPr lang="en-GB" sz="4800" dirty="0" smtClean="0">
                <a:solidFill>
                  <a:srgbClr val="425563"/>
                </a:solidFill>
                <a:latin typeface="Arial" panose="020B0604020202020204" pitchFamily="34" charset="0"/>
                <a:cs typeface="Arial" panose="020B0604020202020204" pitchFamily="34" charset="0"/>
              </a:rPr>
              <a:t>Building resident and community voices at the heart of our ICS</a:t>
            </a:r>
          </a:p>
        </p:txBody>
      </p:sp>
    </p:spTree>
    <p:extLst>
      <p:ext uri="{BB962C8B-B14F-4D97-AF65-F5344CB8AC3E}">
        <p14:creationId xmlns:p14="http://schemas.microsoft.com/office/powerpoint/2010/main" val="1372961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66" y="5212569"/>
            <a:ext cx="1964233" cy="164543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90708" y="0"/>
            <a:ext cx="2963238" cy="9962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939" y="183238"/>
            <a:ext cx="1244848" cy="501338"/>
          </a:xfrm>
          <a:prstGeom prst="rect">
            <a:avLst/>
          </a:prstGeom>
        </p:spPr>
      </p:pic>
      <p:sp>
        <p:nvSpPr>
          <p:cNvPr id="15" name="TextBox 14"/>
          <p:cNvSpPr txBox="1"/>
          <p:nvPr/>
        </p:nvSpPr>
        <p:spPr>
          <a:xfrm>
            <a:off x="150355" y="818009"/>
            <a:ext cx="11783119" cy="76944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smtClean="0">
                <a:solidFill>
                  <a:srgbClr val="005FB8"/>
                </a:solidFill>
                <a:latin typeface="Arial" panose="020B0604020202020204" pitchFamily="34" charset="0"/>
                <a:cs typeface="Arial" panose="020B0604020202020204" pitchFamily="34" charset="0"/>
              </a:rPr>
              <a:t>Community involvement and representation</a:t>
            </a:r>
            <a:endParaRPr lang="en-GB" sz="4400" dirty="0">
              <a:solidFill>
                <a:srgbClr val="005FB8"/>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gray">
          <a:xfrm>
            <a:off x="150355" y="1992651"/>
            <a:ext cx="2211613" cy="952458"/>
          </a:xfrm>
          <a:prstGeom prst="homePlate">
            <a:avLst/>
          </a:prstGeom>
          <a:solidFill>
            <a:srgbClr val="005FB8"/>
          </a:solidFill>
          <a:ln w="12700" algn="ctr">
            <a:solidFill>
              <a:schemeClr val="bg1"/>
            </a:solidFill>
            <a:miter lim="800000"/>
            <a:headEnd/>
            <a:tailEnd/>
          </a:ln>
        </p:spPr>
        <p:txBody>
          <a:bodyPr lIns="36000" tIns="36000" rIns="36000" bIns="36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 and Wellbeing Boards</a:t>
            </a:r>
          </a:p>
        </p:txBody>
      </p:sp>
      <p:sp>
        <p:nvSpPr>
          <p:cNvPr id="8" name="Rectangle 7"/>
          <p:cNvSpPr>
            <a:spLocks noChangeArrowheads="1"/>
          </p:cNvSpPr>
          <p:nvPr/>
        </p:nvSpPr>
        <p:spPr bwMode="gray">
          <a:xfrm>
            <a:off x="190708" y="3590273"/>
            <a:ext cx="2211613" cy="952458"/>
          </a:xfrm>
          <a:prstGeom prst="homePlate">
            <a:avLst/>
          </a:prstGeom>
          <a:solidFill>
            <a:srgbClr val="AE2573"/>
          </a:solidFill>
          <a:ln w="12700" algn="ctr">
            <a:solidFill>
              <a:schemeClr val="bg1"/>
            </a:solidFill>
            <a:miter lim="800000"/>
            <a:headEnd/>
            <a:tailEnd/>
          </a:ln>
        </p:spPr>
        <p:txBody>
          <a:bodyPr lIns="36000" tIns="36000" rIns="36000" bIns="36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Patient &amp; resident involvement &amp; engagement</a:t>
            </a:r>
          </a:p>
        </p:txBody>
      </p:sp>
      <p:sp>
        <p:nvSpPr>
          <p:cNvPr id="9" name="Pentagon 8"/>
          <p:cNvSpPr>
            <a:spLocks noChangeArrowheads="1"/>
          </p:cNvSpPr>
          <p:nvPr/>
        </p:nvSpPr>
        <p:spPr bwMode="gray">
          <a:xfrm>
            <a:off x="190708" y="5270597"/>
            <a:ext cx="2211613" cy="952458"/>
          </a:xfrm>
          <a:prstGeom prst="homePlate">
            <a:avLst/>
          </a:prstGeom>
          <a:solidFill>
            <a:srgbClr val="00B0F0"/>
          </a:solidFill>
          <a:ln w="12700" algn="ctr">
            <a:solidFill>
              <a:schemeClr val="bg1"/>
            </a:solidFill>
            <a:miter lim="800000"/>
            <a:headEnd/>
            <a:tailEnd/>
          </a:ln>
        </p:spPr>
        <p:txBody>
          <a:bodyPr lIns="36000" tIns="36000" rIns="36000" bIns="36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Engaging the VCS</a:t>
            </a:r>
          </a:p>
        </p:txBody>
      </p:sp>
      <p:sp>
        <p:nvSpPr>
          <p:cNvPr id="10" name="TextBox 9"/>
          <p:cNvSpPr txBox="1"/>
          <p:nvPr/>
        </p:nvSpPr>
        <p:spPr>
          <a:xfrm>
            <a:off x="2542811" y="1772759"/>
            <a:ext cx="9350310" cy="12464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5FB8"/>
                </a:solidFill>
                <a:effectLst/>
                <a:uLnTx/>
                <a:uFillTx/>
                <a:latin typeface="Arial" panose="020B0604020202020204"/>
                <a:ea typeface="+mn-ea"/>
                <a:cs typeface="+mn-cs"/>
              </a:rPr>
              <a:t>Health and Wellbeing Boards are linked to all borough partnerships: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Most boroughs have updated their Health and Wellbeing Board </a:t>
            </a:r>
            <a:r>
              <a:rPr kumimoji="0" lang="en-GB" sz="1500" b="0" i="0" u="none" strike="noStrike" kern="1200" cap="none" spc="0" normalizeH="0" baseline="0" noProof="0" dirty="0" err="1">
                <a:ln>
                  <a:noFill/>
                </a:ln>
                <a:solidFill>
                  <a:prstClr val="black"/>
                </a:solidFill>
                <a:effectLst/>
                <a:uLnTx/>
                <a:uFillTx/>
                <a:latin typeface="Arial" panose="020B0604020202020204"/>
                <a:ea typeface="+mn-ea"/>
                <a:cs typeface="+mn-cs"/>
              </a:rPr>
              <a:t>ToR</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 to include a link to the Borough Partnerships.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Cllrs are largely engaged through the HWBB although there is increasing interest in direct involvement. </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HASCs also regularly request reports on the development of integrated care locally.</a:t>
            </a:r>
          </a:p>
        </p:txBody>
      </p:sp>
      <p:sp>
        <p:nvSpPr>
          <p:cNvPr id="11" name="TextBox 10"/>
          <p:cNvSpPr txBox="1"/>
          <p:nvPr/>
        </p:nvSpPr>
        <p:spPr>
          <a:xfrm>
            <a:off x="2583164" y="3128076"/>
            <a:ext cx="9350310"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5FB8"/>
                </a:solidFill>
                <a:effectLst/>
                <a:uLnTx/>
                <a:uFillTx/>
                <a:latin typeface="Arial" panose="020B0604020202020204"/>
                <a:ea typeface="+mn-ea"/>
                <a:cs typeface="+mn-cs"/>
              </a:rPr>
              <a:t>Patient and resident engagement is being undertaken in different forms across borough partnerships:</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All partnerships have their local </a:t>
            </a:r>
            <a:r>
              <a:rPr kumimoji="0" lang="en-GB" sz="1500" b="0" i="0" u="none" strike="noStrike" kern="1200" cap="none" spc="0" normalizeH="0" baseline="0" noProof="0" dirty="0" err="1">
                <a:ln>
                  <a:noFill/>
                </a:ln>
                <a:solidFill>
                  <a:prstClr val="black"/>
                </a:solidFill>
                <a:effectLst/>
                <a:uLnTx/>
                <a:uFillTx/>
                <a:latin typeface="Arial" panose="020B0604020202020204"/>
                <a:ea typeface="+mn-ea"/>
                <a:cs typeface="+mn-cs"/>
              </a:rPr>
              <a:t>Healthwatch</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 as members on their partnership groups.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000000"/>
                </a:solidFill>
                <a:effectLst/>
                <a:uLnTx/>
                <a:uFillTx/>
                <a:latin typeface="Arial"/>
                <a:ea typeface="Arial"/>
                <a:cs typeface="Arial"/>
                <a:sym typeface="Arial"/>
              </a:rPr>
              <a:t>Some </a:t>
            </a:r>
            <a:r>
              <a:rPr kumimoji="0" lang="en-GB" sz="1500" b="0" i="0" u="none" strike="noStrike" kern="1200" cap="none" spc="0" normalizeH="0" baseline="0" noProof="0" dirty="0" err="1">
                <a:ln>
                  <a:noFill/>
                </a:ln>
                <a:solidFill>
                  <a:srgbClr val="000000"/>
                </a:solidFill>
                <a:effectLst/>
                <a:uLnTx/>
                <a:uFillTx/>
                <a:latin typeface="Arial"/>
                <a:ea typeface="Arial"/>
                <a:cs typeface="Arial"/>
                <a:sym typeface="Arial"/>
              </a:rPr>
              <a:t>Healthwatch</a:t>
            </a:r>
            <a:r>
              <a:rPr kumimoji="0" lang="en-GB" sz="1500" b="0" i="0" u="none" strike="noStrike" kern="1200" cap="none" spc="0" normalizeH="0" baseline="0" noProof="0" dirty="0">
                <a:ln>
                  <a:noFill/>
                </a:ln>
                <a:solidFill>
                  <a:srgbClr val="000000"/>
                </a:solidFill>
                <a:effectLst/>
                <a:uLnTx/>
                <a:uFillTx/>
                <a:latin typeface="Arial"/>
                <a:ea typeface="Arial"/>
                <a:cs typeface="Arial"/>
                <a:sym typeface="Arial"/>
              </a:rPr>
              <a:t> members leads on specifi</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c areas of focus/priorities within the partnership. </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srgbClr val="000000"/>
                </a:solidFill>
                <a:effectLst/>
                <a:uLnTx/>
                <a:uFillTx/>
                <a:latin typeface="Arial"/>
                <a:ea typeface="Arial"/>
                <a:cs typeface="Arial"/>
                <a:sym typeface="Arial"/>
              </a:rPr>
              <a:t>Most ICPs have engagement groups (e.g. Haringey Citizen Health &amp; Care Advisory Board, Camden </a:t>
            </a: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Citizens Assembly, Islington conducts regular community engagement events).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Some CCG borough teams also support a patient engagement forum, with resident and VCS representation.</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CCG Community Members sit on many of our committees and support wider engagement work.</a:t>
            </a:r>
          </a:p>
        </p:txBody>
      </p:sp>
      <p:sp>
        <p:nvSpPr>
          <p:cNvPr id="16" name="TextBox 15"/>
          <p:cNvSpPr txBox="1"/>
          <p:nvPr/>
        </p:nvSpPr>
        <p:spPr>
          <a:xfrm>
            <a:off x="2583164" y="5139724"/>
            <a:ext cx="7897765" cy="192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914400" marR="0" lvl="2" indent="-91440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5FB8"/>
                </a:solidFill>
                <a:effectLst/>
                <a:uLnTx/>
                <a:uFillTx/>
                <a:latin typeface="Arial" panose="020B0604020202020204"/>
                <a:ea typeface="+mn-ea"/>
                <a:cs typeface="+mn-cs"/>
              </a:rPr>
              <a:t>Voluntary &amp; community sector organisations play a role in all partnerships: </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VCS is represented on all partnership groups across all boroughs. In some, VCS leads on priorities areas (for example MIND in Camden alongside CIFT).</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Arial" panose="020B0604020202020204"/>
                <a:ea typeface="+mn-ea"/>
                <a:cs typeface="+mn-cs"/>
              </a:rPr>
              <a:t>In all others they are “plugged into” the work and have played an increasingly significant role in delivery of partnership plans (social prescribing, mental health and wellbeing support, delivery of equipment, support to access services, support to comms campaigns such as flu).</a:t>
            </a:r>
          </a:p>
          <a:p>
            <a:pPr marL="285750" marR="0" lvl="2"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4105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66" y="5212569"/>
            <a:ext cx="1964233" cy="164543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90708" y="0"/>
            <a:ext cx="2963238" cy="9962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939" y="183238"/>
            <a:ext cx="1244848" cy="501338"/>
          </a:xfrm>
          <a:prstGeom prst="rect">
            <a:avLst/>
          </a:prstGeom>
        </p:spPr>
      </p:pic>
      <p:sp>
        <p:nvSpPr>
          <p:cNvPr id="15" name="TextBox 14"/>
          <p:cNvSpPr txBox="1"/>
          <p:nvPr/>
        </p:nvSpPr>
        <p:spPr>
          <a:xfrm>
            <a:off x="337399" y="885056"/>
            <a:ext cx="9480856" cy="769441"/>
          </a:xfrm>
          <a:prstGeom prst="rect">
            <a:avLst/>
          </a:prstGeom>
          <a:noFill/>
        </p:spPr>
        <p:txBody>
          <a:bodyPr wrap="square" rtlCol="0">
            <a:spAutoFit/>
          </a:bodyPr>
          <a:lstStyle/>
          <a:p>
            <a:r>
              <a:rPr lang="en-GB" sz="4400" dirty="0" smtClean="0">
                <a:solidFill>
                  <a:srgbClr val="005FB8"/>
                </a:solidFill>
                <a:latin typeface="Arial" panose="020B0604020202020204" pitchFamily="34" charset="0"/>
                <a:cs typeface="Arial" panose="020B0604020202020204" pitchFamily="34" charset="0"/>
              </a:rPr>
              <a:t>The North Central London population</a:t>
            </a:r>
            <a:endParaRPr lang="en-GB" sz="4400" dirty="0">
              <a:solidFill>
                <a:srgbClr val="005FB8"/>
              </a:solidFill>
              <a:latin typeface="Arial" panose="020B0604020202020204" pitchFamily="34" charset="0"/>
              <a:cs typeface="Arial" panose="020B0604020202020204" pitchFamily="34" charset="0"/>
            </a:endParaRPr>
          </a:p>
        </p:txBody>
      </p:sp>
      <p:sp>
        <p:nvSpPr>
          <p:cNvPr id="2" name="TextBox 1"/>
          <p:cNvSpPr txBox="1"/>
          <p:nvPr/>
        </p:nvSpPr>
        <p:spPr>
          <a:xfrm>
            <a:off x="4839830" y="1868900"/>
            <a:ext cx="6622647" cy="5632311"/>
          </a:xfrm>
          <a:prstGeom prst="rect">
            <a:avLst/>
          </a:prstGeom>
          <a:noFill/>
        </p:spPr>
        <p:txBody>
          <a:bodyPr wrap="square" rtlCol="0">
            <a:spAutoFit/>
          </a:bodyPr>
          <a:lstStyle/>
          <a:p>
            <a:pPr marL="285750" indent="-285750">
              <a:buFont typeface="Arial" panose="020B0604020202020204" pitchFamily="34" charset="0"/>
              <a:buChar char="•"/>
            </a:pPr>
            <a:r>
              <a:rPr lang="en-GB" altLang="en-US" sz="2000" dirty="0">
                <a:solidFill>
                  <a:srgbClr val="425563"/>
                </a:solidFill>
                <a:latin typeface="Arial" panose="020B0604020202020204" pitchFamily="34" charset="0"/>
                <a:cs typeface="Arial" panose="020B0604020202020204" pitchFamily="34" charset="0"/>
              </a:rPr>
              <a:t>In April 2020 the five Clinical Commissioning Groups in North Central London (NCL CCGs) – Barnet, Camden, Enfield, Haringey and Islington – merged to form one CCG. </a:t>
            </a:r>
          </a:p>
          <a:p>
            <a:pPr marL="285750" indent="-285750">
              <a:buFont typeface="Arial" panose="020B0604020202020204" pitchFamily="34" charset="0"/>
              <a:buChar char="•"/>
            </a:pPr>
            <a:endParaRPr lang="en-GB" sz="2000" dirty="0" smtClean="0">
              <a:solidFill>
                <a:srgbClr val="425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solidFill>
                  <a:srgbClr val="425563"/>
                </a:solidFill>
                <a:latin typeface="Arial" panose="020B0604020202020204" pitchFamily="34" charset="0"/>
                <a:cs typeface="Arial" panose="020B0604020202020204" pitchFamily="34" charset="0"/>
              </a:rPr>
              <a:t>Around 1.6 million residents, with a relatively young population in some boroughs compared to London average</a:t>
            </a:r>
          </a:p>
          <a:p>
            <a:pPr marL="285750" indent="-285750" defTabSz="457200">
              <a:spcBef>
                <a:spcPct val="20000"/>
              </a:spcBef>
              <a:buFont typeface="Arial" panose="020B0604020202020204" pitchFamily="34" charset="0"/>
              <a:buChar char="•"/>
              <a:defRPr/>
            </a:pPr>
            <a:r>
              <a:rPr lang="en-GB" sz="2000" dirty="0" smtClean="0">
                <a:solidFill>
                  <a:srgbClr val="425563"/>
                </a:solidFill>
                <a:latin typeface="Arial" panose="020B0604020202020204" pitchFamily="34" charset="0"/>
                <a:cs typeface="Arial" panose="020B0604020202020204" pitchFamily="34" charset="0"/>
              </a:rPr>
              <a:t>Diverse population with historic high migration – from within UK and abroad; around 25% of people do not have English as their main language</a:t>
            </a:r>
          </a:p>
          <a:p>
            <a:pPr marL="285750" lvl="0" indent="-285750" defTabSz="457200">
              <a:spcBef>
                <a:spcPct val="20000"/>
              </a:spcBef>
              <a:buFont typeface="Arial" panose="020B0604020202020204" pitchFamily="34" charset="0"/>
              <a:buChar char="•"/>
              <a:defRPr/>
            </a:pPr>
            <a:r>
              <a:rPr lang="en-GB" sz="2000" dirty="0" smtClean="0">
                <a:solidFill>
                  <a:srgbClr val="425563"/>
                </a:solidFill>
                <a:latin typeface="Arial" panose="020B0604020202020204" pitchFamily="34" charset="0"/>
                <a:cs typeface="Arial" panose="020B0604020202020204" pitchFamily="34" charset="0"/>
              </a:rPr>
              <a:t>Higher rates of deprivation than some London areas, with pockets of deprivation across all boroughs</a:t>
            </a:r>
          </a:p>
          <a:p>
            <a:pPr marL="285750" lvl="0" indent="-285750" defTabSz="457200">
              <a:spcBef>
                <a:spcPct val="20000"/>
              </a:spcBef>
              <a:buFont typeface="Arial" panose="020B0604020202020204" pitchFamily="34" charset="0"/>
              <a:buChar char="•"/>
              <a:defRPr/>
            </a:pPr>
            <a:r>
              <a:rPr lang="en-GB" sz="2000" dirty="0" smtClean="0">
                <a:solidFill>
                  <a:srgbClr val="425563"/>
                </a:solidFill>
                <a:latin typeface="Arial" panose="020B0604020202020204" pitchFamily="34" charset="0"/>
                <a:cs typeface="Arial" panose="020B0604020202020204" pitchFamily="34" charset="0"/>
              </a:rPr>
              <a:t>Significant </a:t>
            </a:r>
            <a:r>
              <a:rPr lang="en-GB" sz="2000" dirty="0">
                <a:solidFill>
                  <a:srgbClr val="425563"/>
                </a:solidFill>
                <a:latin typeface="Arial" panose="020B0604020202020204" pitchFamily="34" charset="0"/>
                <a:cs typeface="Arial" panose="020B0604020202020204" pitchFamily="34" charset="0"/>
              </a:rPr>
              <a:t>variation in life </a:t>
            </a:r>
            <a:r>
              <a:rPr lang="en-GB" sz="2000" dirty="0" smtClean="0">
                <a:solidFill>
                  <a:srgbClr val="425563"/>
                </a:solidFill>
                <a:latin typeface="Arial" panose="020B0604020202020204" pitchFamily="34" charset="0"/>
                <a:cs typeface="Arial" panose="020B0604020202020204" pitchFamily="34" charset="0"/>
              </a:rPr>
              <a:t>expectancy between most affluent and most deprived areas</a:t>
            </a:r>
          </a:p>
          <a:p>
            <a:pPr lvl="0" defTabSz="457200">
              <a:spcBef>
                <a:spcPct val="20000"/>
              </a:spcBef>
              <a:defRPr/>
            </a:pPr>
            <a:endParaRPr lang="en-GB" sz="2000" dirty="0" smtClean="0">
              <a:solidFill>
                <a:srgbClr val="425563"/>
              </a:solidFill>
              <a:latin typeface="Arial" panose="020B0604020202020204" pitchFamily="34" charset="0"/>
              <a:cs typeface="Arial" panose="020B0604020202020204" pitchFamily="34" charset="0"/>
            </a:endParaRPr>
          </a:p>
          <a:p>
            <a:pPr lvl="0" defTabSz="457200">
              <a:spcBef>
                <a:spcPct val="20000"/>
              </a:spcBef>
              <a:defRPr/>
            </a:pPr>
            <a:endParaRPr lang="en-GB" sz="2000" dirty="0" smtClean="0">
              <a:solidFill>
                <a:srgbClr val="425563"/>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96D5798-3CBB-4F74-94B7-C558F7C5B1C3}"/>
              </a:ext>
            </a:extLst>
          </p:cNvPr>
          <p:cNvPicPr>
            <a:picLocks noChangeAspect="1"/>
          </p:cNvPicPr>
          <p:nvPr/>
        </p:nvPicPr>
        <p:blipFill>
          <a:blip r:embed="rId5"/>
          <a:stretch>
            <a:fillRect/>
          </a:stretch>
        </p:blipFill>
        <p:spPr>
          <a:xfrm>
            <a:off x="394905" y="1868900"/>
            <a:ext cx="4300850" cy="3915361"/>
          </a:xfrm>
          <a:prstGeom prst="rect">
            <a:avLst/>
          </a:prstGeom>
        </p:spPr>
      </p:pic>
      <p:sp>
        <p:nvSpPr>
          <p:cNvPr id="8" name="TextBox 6">
            <a:extLst>
              <a:ext uri="{FF2B5EF4-FFF2-40B4-BE49-F238E27FC236}">
                <a16:creationId xmlns:a16="http://schemas.microsoft.com/office/drawing/2014/main" id="{A9D274F3-5941-4ECF-9395-BE9A3A4FEEC1}"/>
              </a:ext>
            </a:extLst>
          </p:cNvPr>
          <p:cNvSpPr txBox="1"/>
          <p:nvPr/>
        </p:nvSpPr>
        <p:spPr>
          <a:xfrm>
            <a:off x="630918" y="6609701"/>
            <a:ext cx="2686050" cy="24622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200">
              <a:spcBef>
                <a:spcPct val="20000"/>
              </a:spcBef>
              <a:defRPr/>
            </a:pPr>
            <a:r>
              <a:rPr kumimoji="0" lang="en-GB" sz="1000" b="1" i="0" u="none" strike="noStrike" kern="1200" cap="none" spc="0" normalizeH="0" baseline="30000" noProof="0" dirty="0">
                <a:ln>
                  <a:noFill/>
                </a:ln>
                <a:solidFill>
                  <a:srgbClr val="425563"/>
                </a:solidFill>
                <a:effectLst/>
                <a:uLnTx/>
                <a:uFillTx/>
                <a:latin typeface="Arial" panose="020B0604020202020204" pitchFamily="34" charset="0"/>
                <a:cs typeface="Arial" panose="020B0604020202020204" pitchFamily="34" charset="0"/>
              </a:rPr>
              <a:t>1 </a:t>
            </a:r>
            <a:r>
              <a:rPr kumimoji="0" lang="en-GB" sz="1000" b="1" i="0" u="none" strike="noStrike" kern="1200" cap="none" spc="0" normalizeH="0" baseline="0" noProof="0" dirty="0">
                <a:ln>
                  <a:noFill/>
                </a:ln>
                <a:solidFill>
                  <a:srgbClr val="425563"/>
                </a:solidFill>
                <a:effectLst/>
                <a:uLnTx/>
                <a:uFillTx/>
                <a:latin typeface="Arial" panose="020B0604020202020204" pitchFamily="34" charset="0"/>
                <a:cs typeface="Arial" panose="020B0604020202020204" pitchFamily="34" charset="0"/>
              </a:rPr>
              <a:t>Index of Multiple Deprivation, 2019</a:t>
            </a:r>
          </a:p>
        </p:txBody>
      </p:sp>
    </p:spTree>
    <p:extLst>
      <p:ext uri="{BB962C8B-B14F-4D97-AF65-F5344CB8AC3E}">
        <p14:creationId xmlns:p14="http://schemas.microsoft.com/office/powerpoint/2010/main" val="1011932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66" y="5212569"/>
            <a:ext cx="1964233" cy="164543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90708" y="0"/>
            <a:ext cx="2963238" cy="9962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939" y="183238"/>
            <a:ext cx="1244848" cy="501338"/>
          </a:xfrm>
          <a:prstGeom prst="rect">
            <a:avLst/>
          </a:prstGeom>
        </p:spPr>
      </p:pic>
      <p:sp>
        <p:nvSpPr>
          <p:cNvPr id="15" name="TextBox 14"/>
          <p:cNvSpPr txBox="1"/>
          <p:nvPr/>
        </p:nvSpPr>
        <p:spPr>
          <a:xfrm>
            <a:off x="337398" y="885056"/>
            <a:ext cx="11725293" cy="707886"/>
          </a:xfrm>
          <a:prstGeom prst="rect">
            <a:avLst/>
          </a:prstGeom>
          <a:noFill/>
        </p:spPr>
        <p:txBody>
          <a:bodyPr wrap="square" rtlCol="0">
            <a:spAutoFit/>
          </a:bodyPr>
          <a:lstStyle/>
          <a:p>
            <a:r>
              <a:rPr lang="en-GB" sz="4000" dirty="0" smtClean="0">
                <a:solidFill>
                  <a:srgbClr val="005FB8"/>
                </a:solidFill>
                <a:latin typeface="Arial" panose="020B0604020202020204" pitchFamily="34" charset="0"/>
                <a:cs typeface="Arial" panose="020B0604020202020204" pitchFamily="34" charset="0"/>
              </a:rPr>
              <a:t>The North Central London health and care system</a:t>
            </a:r>
            <a:endParaRPr lang="en-GB" sz="4000" dirty="0">
              <a:solidFill>
                <a:srgbClr val="005FB8"/>
              </a:solidFill>
              <a:latin typeface="Arial" panose="020B0604020202020204" pitchFamily="34" charset="0"/>
              <a:cs typeface="Arial" panose="020B0604020202020204" pitchFamily="34" charset="0"/>
            </a:endParaRPr>
          </a:p>
        </p:txBody>
      </p:sp>
      <p:sp>
        <p:nvSpPr>
          <p:cNvPr id="2" name="TextBox 1"/>
          <p:cNvSpPr txBox="1"/>
          <p:nvPr/>
        </p:nvSpPr>
        <p:spPr>
          <a:xfrm>
            <a:off x="4949243" y="2172850"/>
            <a:ext cx="6657310" cy="375487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solidFill>
                  <a:srgbClr val="425563"/>
                </a:solidFill>
                <a:latin typeface="Arial" panose="020B0604020202020204" pitchFamily="34" charset="0"/>
                <a:cs typeface="Arial" panose="020B0604020202020204" pitchFamily="34" charset="0"/>
              </a:rPr>
              <a:t>12 hospital </a:t>
            </a:r>
            <a:r>
              <a:rPr lang="en-GB" sz="2000" dirty="0">
                <a:solidFill>
                  <a:srgbClr val="425563"/>
                </a:solidFill>
                <a:latin typeface="Arial" panose="020B0604020202020204" pitchFamily="34" charset="0"/>
                <a:cs typeface="Arial" panose="020B0604020202020204" pitchFamily="34" charset="0"/>
              </a:rPr>
              <a:t>trusts</a:t>
            </a:r>
          </a:p>
          <a:p>
            <a:pPr marL="285750" indent="-285750">
              <a:spcBef>
                <a:spcPts val="600"/>
              </a:spcBef>
              <a:buFont typeface="Arial" panose="020B0604020202020204" pitchFamily="34" charset="0"/>
              <a:buChar char="•"/>
            </a:pPr>
            <a:r>
              <a:rPr lang="en-GB" sz="2000" dirty="0" smtClean="0">
                <a:solidFill>
                  <a:srgbClr val="425563"/>
                </a:solidFill>
                <a:latin typeface="Arial" panose="020B0604020202020204" pitchFamily="34" charset="0"/>
                <a:cs typeface="Arial" panose="020B0604020202020204" pitchFamily="34" charset="0"/>
              </a:rPr>
              <a:t>5 </a:t>
            </a:r>
            <a:r>
              <a:rPr lang="en-GB" sz="2000" dirty="0">
                <a:solidFill>
                  <a:srgbClr val="425563"/>
                </a:solidFill>
                <a:latin typeface="Arial" panose="020B0604020202020204" pitchFamily="34" charset="0"/>
                <a:cs typeface="Arial" panose="020B0604020202020204" pitchFamily="34" charset="0"/>
              </a:rPr>
              <a:t>local authorities</a:t>
            </a:r>
          </a:p>
          <a:p>
            <a:pPr marL="285750" indent="-285750">
              <a:spcBef>
                <a:spcPts val="600"/>
              </a:spcBef>
              <a:buFont typeface="Arial" panose="020B0604020202020204" pitchFamily="34" charset="0"/>
              <a:buChar char="•"/>
            </a:pPr>
            <a:r>
              <a:rPr lang="en-GB" sz="2000" dirty="0">
                <a:solidFill>
                  <a:srgbClr val="425563"/>
                </a:solidFill>
                <a:latin typeface="Arial" panose="020B0604020202020204" pitchFamily="34" charset="0"/>
                <a:cs typeface="Arial" panose="020B0604020202020204" pitchFamily="34" charset="0"/>
              </a:rPr>
              <a:t>One clinical commissioning group</a:t>
            </a:r>
          </a:p>
          <a:p>
            <a:pPr marL="285750" indent="-285750">
              <a:spcBef>
                <a:spcPts val="600"/>
              </a:spcBef>
              <a:buFont typeface="Arial" panose="020B0604020202020204" pitchFamily="34" charset="0"/>
              <a:buChar char="•"/>
            </a:pPr>
            <a:r>
              <a:rPr lang="en-GB" sz="2000" dirty="0" smtClean="0">
                <a:solidFill>
                  <a:srgbClr val="425563"/>
                </a:solidFill>
                <a:latin typeface="Arial" panose="020B0604020202020204" pitchFamily="34" charset="0"/>
                <a:cs typeface="Arial" panose="020B0604020202020204" pitchFamily="34" charset="0"/>
              </a:rPr>
              <a:t>200</a:t>
            </a:r>
            <a:r>
              <a:rPr lang="en-GB" sz="2000" dirty="0">
                <a:solidFill>
                  <a:srgbClr val="425563"/>
                </a:solidFill>
                <a:latin typeface="Arial" panose="020B0604020202020204" pitchFamily="34" charset="0"/>
                <a:cs typeface="Arial" panose="020B0604020202020204" pitchFamily="34" charset="0"/>
              </a:rPr>
              <a:t>+ general practices</a:t>
            </a:r>
          </a:p>
          <a:p>
            <a:pPr marL="285750" indent="-285750">
              <a:spcBef>
                <a:spcPts val="600"/>
              </a:spcBef>
              <a:buFont typeface="Arial" panose="020B0604020202020204" pitchFamily="34" charset="0"/>
              <a:buChar char="•"/>
            </a:pPr>
            <a:r>
              <a:rPr lang="en-GB" sz="2000" dirty="0" smtClean="0">
                <a:solidFill>
                  <a:srgbClr val="425563"/>
                </a:solidFill>
                <a:latin typeface="Arial" panose="020B0604020202020204" pitchFamily="34" charset="0"/>
                <a:cs typeface="Arial" panose="020B0604020202020204" pitchFamily="34" charset="0"/>
              </a:rPr>
              <a:t>300+ pharmacies</a:t>
            </a:r>
            <a:endParaRPr lang="en-GB" sz="2000" dirty="0">
              <a:solidFill>
                <a:srgbClr val="425563"/>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2000" dirty="0" smtClean="0">
                <a:solidFill>
                  <a:srgbClr val="425563"/>
                </a:solidFill>
                <a:latin typeface="Arial" panose="020B0604020202020204" pitchFamily="34" charset="0"/>
                <a:cs typeface="Arial" panose="020B0604020202020204" pitchFamily="34" charset="0"/>
              </a:rPr>
              <a:t>200+ </a:t>
            </a:r>
            <a:r>
              <a:rPr lang="en-GB" sz="2000" dirty="0">
                <a:solidFill>
                  <a:srgbClr val="425563"/>
                </a:solidFill>
                <a:latin typeface="Arial" panose="020B0604020202020204" pitchFamily="34" charset="0"/>
                <a:cs typeface="Arial" panose="020B0604020202020204" pitchFamily="34" charset="0"/>
              </a:rPr>
              <a:t>care homes</a:t>
            </a:r>
          </a:p>
          <a:p>
            <a:pPr marL="285750" indent="-285750">
              <a:spcBef>
                <a:spcPts val="600"/>
              </a:spcBef>
              <a:buFont typeface="Arial" panose="020B0604020202020204" pitchFamily="34" charset="0"/>
              <a:buChar char="•"/>
            </a:pPr>
            <a:r>
              <a:rPr lang="en-GB" sz="2000" dirty="0" smtClean="0">
                <a:solidFill>
                  <a:srgbClr val="425563"/>
                </a:solidFill>
                <a:latin typeface="Arial" panose="020B0604020202020204" pitchFamily="34" charset="0"/>
                <a:cs typeface="Arial" panose="020B0604020202020204" pitchFamily="34" charset="0"/>
              </a:rPr>
              <a:t>Countless </a:t>
            </a:r>
            <a:r>
              <a:rPr lang="en-GB" sz="2000" dirty="0">
                <a:solidFill>
                  <a:srgbClr val="425563"/>
                </a:solidFill>
                <a:latin typeface="Arial" panose="020B0604020202020204" pitchFamily="34" charset="0"/>
                <a:cs typeface="Arial" panose="020B0604020202020204" pitchFamily="34" charset="0"/>
              </a:rPr>
              <a:t>voluntary sector organisations and community groups providing essential care</a:t>
            </a:r>
          </a:p>
          <a:p>
            <a:pPr lvl="0" defTabSz="457200">
              <a:spcBef>
                <a:spcPct val="20000"/>
              </a:spcBef>
              <a:defRPr/>
            </a:pPr>
            <a:endParaRPr lang="en-GB" sz="2000" dirty="0" smtClean="0">
              <a:solidFill>
                <a:srgbClr val="425563"/>
              </a:solidFill>
              <a:latin typeface="Arial" panose="020B0604020202020204" pitchFamily="34" charset="0"/>
              <a:cs typeface="Arial" panose="020B0604020202020204" pitchFamily="34" charset="0"/>
            </a:endParaRPr>
          </a:p>
          <a:p>
            <a:pPr lvl="0" defTabSz="457200">
              <a:spcBef>
                <a:spcPct val="20000"/>
              </a:spcBef>
              <a:defRPr/>
            </a:pPr>
            <a:endParaRPr lang="en-GB" sz="2000" dirty="0" smtClean="0">
              <a:solidFill>
                <a:srgbClr val="425563"/>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96D5798-3CBB-4F74-94B7-C558F7C5B1C3}"/>
              </a:ext>
            </a:extLst>
          </p:cNvPr>
          <p:cNvPicPr>
            <a:picLocks noChangeAspect="1"/>
          </p:cNvPicPr>
          <p:nvPr/>
        </p:nvPicPr>
        <p:blipFill>
          <a:blip r:embed="rId5"/>
          <a:stretch>
            <a:fillRect/>
          </a:stretch>
        </p:blipFill>
        <p:spPr>
          <a:xfrm>
            <a:off x="394905" y="1868900"/>
            <a:ext cx="4300850" cy="3915361"/>
          </a:xfrm>
          <a:prstGeom prst="rect">
            <a:avLst/>
          </a:prstGeom>
        </p:spPr>
      </p:pic>
      <p:sp>
        <p:nvSpPr>
          <p:cNvPr id="8" name="TextBox 6">
            <a:extLst>
              <a:ext uri="{FF2B5EF4-FFF2-40B4-BE49-F238E27FC236}">
                <a16:creationId xmlns:a16="http://schemas.microsoft.com/office/drawing/2014/main" id="{A9D274F3-5941-4ECF-9395-BE9A3A4FEEC1}"/>
              </a:ext>
            </a:extLst>
          </p:cNvPr>
          <p:cNvSpPr txBox="1"/>
          <p:nvPr/>
        </p:nvSpPr>
        <p:spPr>
          <a:xfrm>
            <a:off x="630918" y="6609701"/>
            <a:ext cx="2686050" cy="24622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200">
              <a:spcBef>
                <a:spcPct val="20000"/>
              </a:spcBef>
              <a:defRPr/>
            </a:pPr>
            <a:r>
              <a:rPr kumimoji="0" lang="en-GB" sz="1000" b="1" i="0" u="none" strike="noStrike" kern="1200" cap="none" spc="0" normalizeH="0" baseline="30000" noProof="0" dirty="0">
                <a:ln>
                  <a:noFill/>
                </a:ln>
                <a:solidFill>
                  <a:srgbClr val="425563"/>
                </a:solidFill>
                <a:effectLst/>
                <a:uLnTx/>
                <a:uFillTx/>
                <a:latin typeface="Arial" panose="020B0604020202020204" pitchFamily="34" charset="0"/>
                <a:cs typeface="Arial" panose="020B0604020202020204" pitchFamily="34" charset="0"/>
              </a:rPr>
              <a:t>1 </a:t>
            </a:r>
            <a:r>
              <a:rPr kumimoji="0" lang="en-GB" sz="1000" b="1" i="0" u="none" strike="noStrike" kern="1200" cap="none" spc="0" normalizeH="0" baseline="0" noProof="0" dirty="0">
                <a:ln>
                  <a:noFill/>
                </a:ln>
                <a:solidFill>
                  <a:srgbClr val="425563"/>
                </a:solidFill>
                <a:effectLst/>
                <a:uLnTx/>
                <a:uFillTx/>
                <a:latin typeface="Arial" panose="020B0604020202020204" pitchFamily="34" charset="0"/>
                <a:cs typeface="Arial" panose="020B0604020202020204" pitchFamily="34" charset="0"/>
              </a:rPr>
              <a:t>Index of Multiple Deprivation, 2019</a:t>
            </a:r>
          </a:p>
        </p:txBody>
      </p:sp>
    </p:spTree>
    <p:extLst>
      <p:ext uri="{BB962C8B-B14F-4D97-AF65-F5344CB8AC3E}">
        <p14:creationId xmlns:p14="http://schemas.microsoft.com/office/powerpoint/2010/main" val="3194067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908" y="4419389"/>
            <a:ext cx="2911092" cy="243861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12471" y="259159"/>
            <a:ext cx="4567110" cy="153540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5112" y="554867"/>
            <a:ext cx="1572675" cy="633364"/>
          </a:xfrm>
          <a:prstGeom prst="rect">
            <a:avLst/>
          </a:prstGeom>
        </p:spPr>
      </p:pic>
      <p:sp>
        <p:nvSpPr>
          <p:cNvPr id="15" name="TextBox 14"/>
          <p:cNvSpPr txBox="1"/>
          <p:nvPr/>
        </p:nvSpPr>
        <p:spPr>
          <a:xfrm>
            <a:off x="326888" y="2428114"/>
            <a:ext cx="9121911" cy="2308324"/>
          </a:xfrm>
          <a:prstGeom prst="rect">
            <a:avLst/>
          </a:prstGeom>
          <a:noFill/>
        </p:spPr>
        <p:txBody>
          <a:bodyPr wrap="square" rtlCol="0">
            <a:spAutoFit/>
          </a:bodyPr>
          <a:lstStyle/>
          <a:p>
            <a:r>
              <a:rPr lang="en-GB" sz="4800" dirty="0" smtClean="0">
                <a:solidFill>
                  <a:srgbClr val="425563"/>
                </a:solidFill>
                <a:latin typeface="Arial" panose="020B0604020202020204" pitchFamily="34" charset="0"/>
                <a:cs typeface="Arial" panose="020B0604020202020204" pitchFamily="34" charset="0"/>
              </a:rPr>
              <a:t>Building on strong NCL partnership foundations to form our ICS</a:t>
            </a:r>
          </a:p>
        </p:txBody>
      </p:sp>
    </p:spTree>
    <p:extLst>
      <p:ext uri="{BB962C8B-B14F-4D97-AF65-F5344CB8AC3E}">
        <p14:creationId xmlns:p14="http://schemas.microsoft.com/office/powerpoint/2010/main" val="3599751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66" y="5212569"/>
            <a:ext cx="1964233" cy="164543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90708" y="0"/>
            <a:ext cx="2963238" cy="9962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939" y="183238"/>
            <a:ext cx="1244848" cy="501338"/>
          </a:xfrm>
          <a:prstGeom prst="rect">
            <a:avLst/>
          </a:prstGeom>
        </p:spPr>
      </p:pic>
      <p:sp>
        <p:nvSpPr>
          <p:cNvPr id="15" name="TextBox 14"/>
          <p:cNvSpPr txBox="1"/>
          <p:nvPr/>
        </p:nvSpPr>
        <p:spPr>
          <a:xfrm>
            <a:off x="190708" y="927442"/>
            <a:ext cx="9659217" cy="584775"/>
          </a:xfrm>
          <a:prstGeom prst="rect">
            <a:avLst/>
          </a:prstGeom>
          <a:noFill/>
        </p:spPr>
        <p:txBody>
          <a:bodyPr wrap="square" rtlCol="0">
            <a:spAutoFit/>
          </a:bodyPr>
          <a:lstStyle/>
          <a:p>
            <a:r>
              <a:rPr lang="en-GB" sz="3200" dirty="0" smtClean="0">
                <a:solidFill>
                  <a:srgbClr val="005FB8"/>
                </a:solidFill>
                <a:latin typeface="Arial" panose="020B0604020202020204" pitchFamily="34" charset="0"/>
                <a:cs typeface="Arial" panose="020B0604020202020204" pitchFamily="34" charset="0"/>
              </a:rPr>
              <a:t>The formation of Integrated Care Systems</a:t>
            </a:r>
            <a:endParaRPr lang="en-GB" sz="3200" dirty="0">
              <a:solidFill>
                <a:srgbClr val="005FB8"/>
              </a:solidFill>
              <a:latin typeface="Arial" panose="020B0604020202020204" pitchFamily="34" charset="0"/>
              <a:cs typeface="Arial" panose="020B0604020202020204" pitchFamily="34" charset="0"/>
            </a:endParaRPr>
          </a:p>
        </p:txBody>
      </p:sp>
      <p:sp>
        <p:nvSpPr>
          <p:cNvPr id="9" name="Text Placeholder 1"/>
          <p:cNvSpPr txBox="1">
            <a:spLocks/>
          </p:cNvSpPr>
          <p:nvPr/>
        </p:nvSpPr>
        <p:spPr>
          <a:xfrm>
            <a:off x="190708" y="1748653"/>
            <a:ext cx="11525249" cy="5333398"/>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1800" dirty="0">
                <a:solidFill>
                  <a:srgbClr val="425563"/>
                </a:solidFill>
                <a:latin typeface="Arial" panose="020B0604020202020204" pitchFamily="34" charset="0"/>
                <a:cs typeface="Arial" panose="020B0604020202020204" pitchFamily="34" charset="0"/>
              </a:rPr>
              <a:t>Integrated Care Systems (ICS) are a new form of partnership between organisations that support the health and wellbeing of local communities. Partners include the NHS and local councils alongside voluntary, community and social enterprise sector organisations</a:t>
            </a:r>
          </a:p>
          <a:p>
            <a:pPr algn="l"/>
            <a:endParaRPr lang="en-GB" sz="1800" dirty="0">
              <a:solidFill>
                <a:srgbClr val="425563"/>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800" dirty="0">
                <a:solidFill>
                  <a:srgbClr val="425563"/>
                </a:solidFill>
                <a:latin typeface="Arial" panose="020B0604020202020204" pitchFamily="34" charset="0"/>
                <a:cs typeface="Arial" panose="020B0604020202020204" pitchFamily="34" charset="0"/>
              </a:rPr>
              <a:t>In April, the Department of Health and Social Care published a White Paper (February 2021): </a:t>
            </a:r>
            <a:r>
              <a:rPr lang="en-GB" sz="1800" i="1" u="sng" dirty="0">
                <a:latin typeface="Arial" panose="020B0604020202020204" pitchFamily="34" charset="0"/>
                <a:cs typeface="Arial" panose="020B0604020202020204" pitchFamily="34" charset="0"/>
                <a:hlinkClick r:id="rId5"/>
              </a:rPr>
              <a:t>‘Integration and Innovation: working together to improve health and social care for all</a:t>
            </a:r>
            <a:r>
              <a:rPr lang="en-GB" sz="1800" i="1" u="sng" dirty="0" smtClean="0">
                <a:latin typeface="Arial" panose="020B0604020202020204" pitchFamily="34" charset="0"/>
                <a:cs typeface="Arial" panose="020B0604020202020204" pitchFamily="34" charset="0"/>
                <a:hlinkClick r:id="rId5"/>
              </a:rPr>
              <a:t>’</a:t>
            </a:r>
            <a:r>
              <a:rPr lang="en-GB" sz="1800" dirty="0" smtClean="0">
                <a:solidFill>
                  <a:srgbClr val="202A30"/>
                </a:solidFill>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endParaRPr lang="en-GB" sz="1800" dirty="0" smtClean="0">
              <a:solidFill>
                <a:srgbClr val="202A3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800" dirty="0">
                <a:solidFill>
                  <a:srgbClr val="425563"/>
                </a:solidFill>
                <a:latin typeface="Arial" panose="020B0604020202020204" pitchFamily="34" charset="0"/>
                <a:cs typeface="Arial" panose="020B0604020202020204" pitchFamily="34" charset="0"/>
              </a:rPr>
              <a:t>Government and Parliament will establish ICSs in law and remove legal barriers to integrated care for patients and communities. Decisions on legislation will be for Government and Parliament to make.  </a:t>
            </a:r>
          </a:p>
          <a:p>
            <a:pPr marL="342900" indent="-342900" algn="l" fontAlgn="base">
              <a:buFont typeface="Arial" panose="020B0604020202020204" pitchFamily="34" charset="0"/>
              <a:buChar char="•"/>
            </a:pPr>
            <a:endParaRPr lang="en-GB" sz="1800" dirty="0">
              <a:solidFill>
                <a:srgbClr val="202A3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altLang="en-US" sz="1800" dirty="0" smtClean="0">
                <a:solidFill>
                  <a:srgbClr val="425563"/>
                </a:solidFill>
                <a:latin typeface="Arial" panose="020B0604020202020204" pitchFamily="34" charset="0"/>
                <a:cs typeface="Arial" panose="020B0604020202020204" pitchFamily="34" charset="0"/>
              </a:rPr>
              <a:t>From 1 April 2022, Integrated </a:t>
            </a:r>
            <a:r>
              <a:rPr lang="en-GB" altLang="en-US" sz="1800" dirty="0">
                <a:solidFill>
                  <a:srgbClr val="425563"/>
                </a:solidFill>
                <a:latin typeface="Arial" panose="020B0604020202020204" pitchFamily="34" charset="0"/>
                <a:cs typeface="Arial" panose="020B0604020202020204" pitchFamily="34" charset="0"/>
              </a:rPr>
              <a:t>Care Systems (ICSs) will become </a:t>
            </a:r>
            <a:r>
              <a:rPr lang="en-GB" altLang="en-US" sz="1800" dirty="0" smtClean="0">
                <a:solidFill>
                  <a:srgbClr val="425563"/>
                </a:solidFill>
                <a:latin typeface="Arial" panose="020B0604020202020204" pitchFamily="34" charset="0"/>
                <a:cs typeface="Arial" panose="020B0604020202020204" pitchFamily="34" charset="0"/>
              </a:rPr>
              <a:t>fully operational as statutory </a:t>
            </a:r>
            <a:r>
              <a:rPr lang="en-GB" altLang="en-US" sz="1800" dirty="0">
                <a:solidFill>
                  <a:srgbClr val="425563"/>
                </a:solidFill>
                <a:latin typeface="Arial" panose="020B0604020202020204" pitchFamily="34" charset="0"/>
                <a:cs typeface="Arial" panose="020B0604020202020204" pitchFamily="34" charset="0"/>
              </a:rPr>
              <a:t>organisations responsible for strategic commissioning, with a financial allocation set by NHS England. </a:t>
            </a:r>
            <a:r>
              <a:rPr lang="en-GB" altLang="en-US" sz="1800" dirty="0" smtClean="0">
                <a:solidFill>
                  <a:srgbClr val="425563"/>
                </a:solidFill>
                <a:latin typeface="Arial" panose="020B0604020202020204" pitchFamily="34" charset="0"/>
                <a:cs typeface="Arial" panose="020B0604020202020204" pitchFamily="34" charset="0"/>
              </a:rPr>
              <a:t>In                      North Central London, our ICS will operate in shadow form this financial year.</a:t>
            </a:r>
          </a:p>
          <a:p>
            <a:pPr marL="342900" indent="-342900" algn="l">
              <a:buFont typeface="Arial" panose="020B0604020202020204" pitchFamily="34" charset="0"/>
              <a:buChar char="•"/>
            </a:pPr>
            <a:endParaRPr lang="en-GB" altLang="en-US" sz="1800" dirty="0" smtClean="0">
              <a:solidFill>
                <a:srgbClr val="425563"/>
              </a:solidFill>
              <a:latin typeface="Arial" panose="020B0604020202020204" pitchFamily="34" charset="0"/>
              <a:cs typeface="Arial" panose="020B0604020202020204" pitchFamily="34" charset="0"/>
            </a:endParaRPr>
          </a:p>
          <a:p>
            <a:pPr algn="l"/>
            <a:endParaRPr lang="en-GB" altLang="en-US" sz="1800" dirty="0" smtClean="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391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66" y="5212569"/>
            <a:ext cx="1964233" cy="164543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90708" y="0"/>
            <a:ext cx="2963238" cy="9962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939" y="183238"/>
            <a:ext cx="1244848" cy="501338"/>
          </a:xfrm>
          <a:prstGeom prst="rect">
            <a:avLst/>
          </a:prstGeom>
        </p:spPr>
      </p:pic>
      <p:sp>
        <p:nvSpPr>
          <p:cNvPr id="15" name="TextBox 14"/>
          <p:cNvSpPr txBox="1"/>
          <p:nvPr/>
        </p:nvSpPr>
        <p:spPr>
          <a:xfrm>
            <a:off x="190708" y="798235"/>
            <a:ext cx="9659217" cy="584775"/>
          </a:xfrm>
          <a:prstGeom prst="rect">
            <a:avLst/>
          </a:prstGeom>
          <a:noFill/>
        </p:spPr>
        <p:txBody>
          <a:bodyPr wrap="square" rtlCol="0">
            <a:spAutoFit/>
          </a:bodyPr>
          <a:lstStyle/>
          <a:p>
            <a:r>
              <a:rPr lang="en-GB" sz="3200" dirty="0" smtClean="0">
                <a:solidFill>
                  <a:srgbClr val="005FB8"/>
                </a:solidFill>
                <a:latin typeface="Arial" panose="020B0604020202020204" pitchFamily="34" charset="0"/>
                <a:cs typeface="Arial" panose="020B0604020202020204" pitchFamily="34" charset="0"/>
              </a:rPr>
              <a:t>The core purpose of an Integrated Care System</a:t>
            </a:r>
            <a:endParaRPr lang="en-GB" sz="3200" dirty="0">
              <a:solidFill>
                <a:srgbClr val="005FB8"/>
              </a:solidFill>
              <a:latin typeface="Arial" panose="020B0604020202020204" pitchFamily="34" charset="0"/>
              <a:cs typeface="Arial" panose="020B0604020202020204" pitchFamily="34" charset="0"/>
            </a:endParaRPr>
          </a:p>
        </p:txBody>
      </p:sp>
      <p:sp>
        <p:nvSpPr>
          <p:cNvPr id="9" name="Text Placeholder 1"/>
          <p:cNvSpPr txBox="1">
            <a:spLocks/>
          </p:cNvSpPr>
          <p:nvPr/>
        </p:nvSpPr>
        <p:spPr>
          <a:xfrm>
            <a:off x="190708" y="2187249"/>
            <a:ext cx="11525249" cy="5025263"/>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Bef>
                <a:spcPts val="600"/>
              </a:spcBef>
              <a:spcAft>
                <a:spcPts val="600"/>
              </a:spcAft>
              <a:buFont typeface="Arial" panose="020B0604020202020204" pitchFamily="34" charset="0"/>
              <a:buChar char="•"/>
            </a:pPr>
            <a:r>
              <a:rPr lang="en-GB" altLang="en-US" sz="2000" dirty="0">
                <a:solidFill>
                  <a:srgbClr val="425563"/>
                </a:solidFill>
                <a:latin typeface="Arial" panose="020B0604020202020204" pitchFamily="34" charset="0"/>
                <a:cs typeface="Arial" panose="020B0604020202020204" pitchFamily="34" charset="0"/>
              </a:rPr>
              <a:t>The core purpose of an </a:t>
            </a:r>
            <a:r>
              <a:rPr lang="en-GB" altLang="en-US" sz="2000" dirty="0" smtClean="0">
                <a:solidFill>
                  <a:srgbClr val="425563"/>
                </a:solidFill>
                <a:latin typeface="Arial" panose="020B0604020202020204" pitchFamily="34" charset="0"/>
                <a:cs typeface="Arial" panose="020B0604020202020204" pitchFamily="34" charset="0"/>
              </a:rPr>
              <a:t>Integrated Care System is to</a:t>
            </a:r>
            <a:r>
              <a:rPr lang="en-GB" altLang="en-US" sz="2000" dirty="0">
                <a:solidFill>
                  <a:srgbClr val="425563"/>
                </a:solidFill>
                <a:latin typeface="Arial" panose="020B0604020202020204" pitchFamily="34" charset="0"/>
                <a:cs typeface="Arial" panose="020B0604020202020204" pitchFamily="34" charset="0"/>
              </a:rPr>
              <a:t>:</a:t>
            </a:r>
          </a:p>
          <a:p>
            <a:pPr marL="800100" lvl="3" indent="-342900">
              <a:spcBef>
                <a:spcPts val="600"/>
              </a:spcBef>
              <a:spcAft>
                <a:spcPts val="600"/>
              </a:spcAft>
              <a:buFont typeface="Courier New" panose="02070309020205020404" pitchFamily="49" charset="0"/>
              <a:buChar char="o"/>
            </a:pPr>
            <a:r>
              <a:rPr lang="en-GB" altLang="en-US" sz="2000" dirty="0">
                <a:solidFill>
                  <a:srgbClr val="425563"/>
                </a:solidFill>
                <a:latin typeface="Arial" panose="020B0604020202020204" pitchFamily="34" charset="0"/>
                <a:cs typeface="Arial" panose="020B0604020202020204" pitchFamily="34" charset="0"/>
              </a:rPr>
              <a:t>improve outcomes in population health and healthcare </a:t>
            </a:r>
          </a:p>
          <a:p>
            <a:pPr marL="800100" lvl="3" indent="-342900">
              <a:spcBef>
                <a:spcPts val="600"/>
              </a:spcBef>
              <a:spcAft>
                <a:spcPts val="600"/>
              </a:spcAft>
              <a:buFont typeface="Courier New" panose="02070309020205020404" pitchFamily="49" charset="0"/>
              <a:buChar char="o"/>
            </a:pPr>
            <a:r>
              <a:rPr lang="en-GB" altLang="en-US" sz="2000" dirty="0">
                <a:solidFill>
                  <a:srgbClr val="425563"/>
                </a:solidFill>
                <a:latin typeface="Arial" panose="020B0604020202020204" pitchFamily="34" charset="0"/>
                <a:cs typeface="Arial" panose="020B0604020202020204" pitchFamily="34" charset="0"/>
              </a:rPr>
              <a:t>tackle inequalities in outcomes, experience and access </a:t>
            </a:r>
          </a:p>
          <a:p>
            <a:pPr marL="800100" lvl="3" indent="-342900">
              <a:spcBef>
                <a:spcPts val="600"/>
              </a:spcBef>
              <a:spcAft>
                <a:spcPts val="600"/>
              </a:spcAft>
              <a:buFont typeface="Courier New" panose="02070309020205020404" pitchFamily="49" charset="0"/>
              <a:buChar char="o"/>
            </a:pPr>
            <a:r>
              <a:rPr lang="en-GB" altLang="en-US" sz="2000" dirty="0">
                <a:solidFill>
                  <a:srgbClr val="425563"/>
                </a:solidFill>
                <a:latin typeface="Arial" panose="020B0604020202020204" pitchFamily="34" charset="0"/>
                <a:cs typeface="Arial" panose="020B0604020202020204" pitchFamily="34" charset="0"/>
              </a:rPr>
              <a:t>enhance productivity and value for money</a:t>
            </a:r>
          </a:p>
          <a:p>
            <a:pPr marL="800100" lvl="3" indent="-342900">
              <a:spcBef>
                <a:spcPts val="600"/>
              </a:spcBef>
              <a:spcAft>
                <a:spcPts val="600"/>
              </a:spcAft>
              <a:buFont typeface="Courier New" panose="02070309020205020404" pitchFamily="49" charset="0"/>
              <a:buChar char="o"/>
            </a:pPr>
            <a:r>
              <a:rPr lang="en-GB" altLang="en-US" sz="2000" dirty="0">
                <a:solidFill>
                  <a:srgbClr val="425563"/>
                </a:solidFill>
                <a:latin typeface="Arial" panose="020B0604020202020204" pitchFamily="34" charset="0"/>
                <a:cs typeface="Arial" panose="020B0604020202020204" pitchFamily="34" charset="0"/>
              </a:rPr>
              <a:t>help the NHS to support broader social and economic development</a:t>
            </a:r>
            <a:r>
              <a:rPr lang="en-GB" altLang="en-US" sz="2000" dirty="0" smtClean="0">
                <a:latin typeface="Arial" panose="020B0604020202020204" pitchFamily="34" charset="0"/>
                <a:cs typeface="Arial" panose="020B0604020202020204" pitchFamily="34" charset="0"/>
              </a:rPr>
              <a:t>.</a:t>
            </a:r>
            <a:endParaRPr lang="en-GB" altLang="en-US" sz="1600" dirty="0" smtClean="0">
              <a:latin typeface="Arial" panose="020B0604020202020204" pitchFamily="34" charset="0"/>
              <a:cs typeface="Arial" panose="020B0604020202020204" pitchFamily="34" charset="0"/>
            </a:endParaRPr>
          </a:p>
          <a:p>
            <a:pPr marL="342900" indent="-342900" algn="l">
              <a:spcBef>
                <a:spcPts val="600"/>
              </a:spcBef>
              <a:spcAft>
                <a:spcPts val="600"/>
              </a:spcAft>
              <a:buFont typeface="Arial" panose="020B0604020202020204" pitchFamily="34" charset="0"/>
              <a:buChar char="•"/>
            </a:pPr>
            <a:r>
              <a:rPr lang="en-GB" sz="2000" dirty="0">
                <a:solidFill>
                  <a:srgbClr val="425563"/>
                </a:solidFill>
                <a:latin typeface="Arial" panose="020B0604020202020204" pitchFamily="34" charset="0"/>
                <a:cs typeface="Arial" panose="020B0604020202020204" pitchFamily="34" charset="0"/>
              </a:rPr>
              <a:t>Each ICS will have a responsibility to coordinate services and plan health and care in a way that improves population health and reduces inequalities between different groups. </a:t>
            </a:r>
          </a:p>
          <a:p>
            <a:pPr marL="342900" indent="-342900" algn="l">
              <a:spcBef>
                <a:spcPts val="600"/>
              </a:spcBef>
              <a:spcAft>
                <a:spcPts val="600"/>
              </a:spcAft>
              <a:buFont typeface="Arial" panose="020B0604020202020204" pitchFamily="34" charset="0"/>
              <a:buChar char="•"/>
            </a:pPr>
            <a:r>
              <a:rPr lang="en-GB" altLang="en-US" sz="2000" dirty="0">
                <a:solidFill>
                  <a:srgbClr val="425563"/>
                </a:solidFill>
                <a:latin typeface="Arial" panose="020B0604020202020204" pitchFamily="34" charset="0"/>
                <a:cs typeface="Arial" panose="020B0604020202020204" pitchFamily="34" charset="0"/>
              </a:rPr>
              <a:t>This way of working </a:t>
            </a:r>
            <a:r>
              <a:rPr lang="en-GB" sz="2000" dirty="0">
                <a:solidFill>
                  <a:srgbClr val="425563"/>
                </a:solidFill>
                <a:latin typeface="Arial" panose="020B0604020202020204" pitchFamily="34" charset="0"/>
                <a:cs typeface="Arial" panose="020B0604020202020204" pitchFamily="34" charset="0"/>
              </a:rPr>
              <a:t>closely reflects how the NHS and Councils in North Central London have already been working together in recent years, to improve our population’s health and reduce inequalities through greater collaboration</a:t>
            </a:r>
            <a:r>
              <a:rPr lang="en-GB" sz="2000" dirty="0" smtClean="0">
                <a:solidFill>
                  <a:srgbClr val="425563"/>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CE6026A5-F711-4612-9589-AC5CE371E2C9}"/>
              </a:ext>
            </a:extLst>
          </p:cNvPr>
          <p:cNvSpPr/>
          <p:nvPr/>
        </p:nvSpPr>
        <p:spPr>
          <a:xfrm>
            <a:off x="287065" y="1508693"/>
            <a:ext cx="11085128" cy="1001681"/>
          </a:xfrm>
          <a:prstGeom prst="rect">
            <a:avLst/>
          </a:prstGeom>
          <a:solidFill>
            <a:schemeClr val="bg1"/>
          </a:solidFill>
          <a:ln>
            <a:solidFill>
              <a:srgbClr val="A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To improve outcomes and wellbeing, through delivering equality in health and care services for local people.</a:t>
            </a:r>
            <a:r>
              <a:rPr kumimoji="0" lang="en-GB" sz="1600" b="0"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Supporting them to Start Well, Live Well and Age Well. </a:t>
            </a:r>
            <a:r>
              <a:rPr kumimoji="0" lang="en-GB" sz="1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We also want to support the many local people who are employed by health and social care to </a:t>
            </a:r>
            <a:r>
              <a:rPr kumimoji="0" lang="en-GB" sz="16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Work Well. </a:t>
            </a:r>
            <a:endPar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4547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766" y="5212569"/>
            <a:ext cx="1964233" cy="1645431"/>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6123" b="22137"/>
          <a:stretch/>
        </p:blipFill>
        <p:spPr>
          <a:xfrm>
            <a:off x="190708" y="0"/>
            <a:ext cx="2963238" cy="9962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939" y="183238"/>
            <a:ext cx="1244848" cy="501338"/>
          </a:xfrm>
          <a:prstGeom prst="rect">
            <a:avLst/>
          </a:prstGeom>
        </p:spPr>
      </p:pic>
      <p:sp>
        <p:nvSpPr>
          <p:cNvPr id="15" name="TextBox 14"/>
          <p:cNvSpPr txBox="1"/>
          <p:nvPr/>
        </p:nvSpPr>
        <p:spPr>
          <a:xfrm>
            <a:off x="190708" y="1078303"/>
            <a:ext cx="11667079" cy="584775"/>
          </a:xfrm>
          <a:prstGeom prst="rect">
            <a:avLst/>
          </a:prstGeom>
          <a:noFill/>
        </p:spPr>
        <p:txBody>
          <a:bodyPr wrap="square" rtlCol="0">
            <a:spAutoFit/>
          </a:bodyPr>
          <a:lstStyle/>
          <a:p>
            <a:r>
              <a:rPr lang="en-GB" sz="3200" dirty="0">
                <a:solidFill>
                  <a:srgbClr val="005FB8"/>
                </a:solidFill>
                <a:latin typeface="Arial" panose="020B0604020202020204" pitchFamily="34" charset="0"/>
                <a:cs typeface="Arial" panose="020B0604020202020204" pitchFamily="34" charset="0"/>
              </a:rPr>
              <a:t>Benefits of forming an ICS in North Central London</a:t>
            </a:r>
          </a:p>
        </p:txBody>
      </p:sp>
      <p:sp>
        <p:nvSpPr>
          <p:cNvPr id="16" name="TextBox 15">
            <a:extLst>
              <a:ext uri="{FF2B5EF4-FFF2-40B4-BE49-F238E27FC236}">
                <a16:creationId xmlns:a16="http://schemas.microsoft.com/office/drawing/2014/main" id="{5C559287-C6E9-4E43-8A88-DE5409B5A826}"/>
              </a:ext>
            </a:extLst>
          </p:cNvPr>
          <p:cNvSpPr txBox="1"/>
          <p:nvPr/>
        </p:nvSpPr>
        <p:spPr>
          <a:xfrm>
            <a:off x="1832160" y="2063683"/>
            <a:ext cx="2268000" cy="2031325"/>
          </a:xfrm>
          <a:prstGeom prst="rect">
            <a:avLst/>
          </a:prstGeom>
          <a:solidFill>
            <a:srgbClr val="0099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Improved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Enable greater opportunities for working together as ‘one public sector system’ – ultimately delivering improved patient outcomes for our </a:t>
            </a:r>
            <a:r>
              <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population</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E43B65A-C175-4208-860E-E02836B5E406}"/>
              </a:ext>
            </a:extLst>
          </p:cNvPr>
          <p:cNvSpPr txBox="1"/>
          <p:nvPr/>
        </p:nvSpPr>
        <p:spPr>
          <a:xfrm>
            <a:off x="1832160" y="4293521"/>
            <a:ext cx="2268000" cy="2031325"/>
          </a:xfrm>
          <a:prstGeom prst="rect">
            <a:avLst/>
          </a:prstGeom>
          <a:solidFill>
            <a:srgbClr val="005FB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Economies of Scale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Help us make better use of our resources for local residents and achieve economies of </a:t>
            </a:r>
            <a:r>
              <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scale and value</a:t>
            </a:r>
            <a:r>
              <a:rPr kumimoji="0" lang="en-GB" sz="1400" b="0" i="0" u="none" strike="noStrike" kern="120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for money</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5434147-0D02-464B-B5CF-A9838481E222}"/>
              </a:ext>
            </a:extLst>
          </p:cNvPr>
          <p:cNvSpPr txBox="1"/>
          <p:nvPr/>
        </p:nvSpPr>
        <p:spPr>
          <a:xfrm>
            <a:off x="7377958" y="4293520"/>
            <a:ext cx="2268000" cy="2031325"/>
          </a:xfrm>
          <a:prstGeom prst="rect">
            <a:avLst/>
          </a:prstGeom>
          <a:solidFill>
            <a:srgbClr val="005FB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Efficient and Effective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Help us build a more efficient and effective operating model tackling waste</a:t>
            </a:r>
            <a:r>
              <a:rPr lang="en-GB" sz="1400" noProof="0" dirty="0">
                <a:solidFill>
                  <a:prstClr val="white"/>
                </a:solidFill>
                <a:latin typeface="Arial" panose="020B0604020202020204" pitchFamily="34" charset="0"/>
                <a:cs typeface="Arial" panose="020B0604020202020204" pitchFamily="34" charset="0"/>
              </a:rPr>
              <a:t> and unwarranted variation. </a:t>
            </a:r>
            <a:r>
              <a:rPr lang="en-GB" sz="1400" dirty="0">
                <a:solidFill>
                  <a:prstClr val="white"/>
                </a:solidFill>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789DFBD-121A-4C05-9543-A541D996824C}"/>
              </a:ext>
            </a:extLst>
          </p:cNvPr>
          <p:cNvSpPr txBox="1"/>
          <p:nvPr/>
        </p:nvSpPr>
        <p:spPr>
          <a:xfrm>
            <a:off x="4605059" y="2060879"/>
            <a:ext cx="2268000" cy="2031325"/>
          </a:xfrm>
          <a:prstGeom prst="rect">
            <a:avLst/>
          </a:prstGeom>
          <a:solidFill>
            <a:srgbClr val="AE25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Working at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 the further development of local, </a:t>
            </a:r>
            <a:r>
              <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borough-based Care </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Partnerships and Primary Care </a:t>
            </a:r>
            <a:r>
              <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Networks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4668A8C-0B0A-423B-8B3B-0B2988218233}"/>
              </a:ext>
            </a:extLst>
          </p:cNvPr>
          <p:cNvSpPr txBox="1"/>
          <p:nvPr/>
        </p:nvSpPr>
        <p:spPr>
          <a:xfrm>
            <a:off x="4605059" y="4293521"/>
            <a:ext cx="2268000" cy="2031325"/>
          </a:xfrm>
          <a:prstGeom prst="rect">
            <a:avLst/>
          </a:prstGeom>
          <a:solidFill>
            <a:srgbClr val="0099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System Resilience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Help us become </a:t>
            </a:r>
            <a:r>
              <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a:t>
            </a:r>
            <a:r>
              <a:rPr kumimoji="0" lang="en-GB" sz="1400" b="0" i="0" u="none" strike="dblStrike" kern="1200" cap="none" spc="0" normalizeH="0" noProof="0" dirty="0" smtClean="0">
                <a:ln>
                  <a:noFill/>
                </a:ln>
                <a:solidFill>
                  <a:srgbClr val="FF0000"/>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system</a:t>
            </a:r>
            <a:r>
              <a:rPr kumimoji="0" lang="en-GB" sz="1400" b="0" i="0" u="none" strike="noStrike" kern="120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with </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much greater resilience to face changes and challenges to meet the needs of our local </a:t>
            </a:r>
            <a:r>
              <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population by supporting each other.</a:t>
            </a:r>
            <a:r>
              <a:rPr kumimoji="0" lang="en-GB" sz="1400" b="0" i="0" u="none" strike="noStrike" kern="120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C559287-C6E9-4E43-8A88-DE5409B5A826}"/>
              </a:ext>
            </a:extLst>
          </p:cNvPr>
          <p:cNvSpPr txBox="1"/>
          <p:nvPr/>
        </p:nvSpPr>
        <p:spPr>
          <a:xfrm>
            <a:off x="7377958" y="2060879"/>
            <a:ext cx="2268000" cy="2031325"/>
          </a:xfrm>
          <a:prstGeom prst="rect">
            <a:avLst/>
          </a:prstGeom>
          <a:solidFill>
            <a:srgbClr val="42556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Reduce inequalities</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Identify</a:t>
            </a:r>
            <a:r>
              <a:rPr kumimoji="0" lang="en-GB" sz="1400" b="0" i="0" u="none" strike="noStrike" kern="1200" cap="none" spc="0" normalizeH="0" noProof="0" dirty="0" smtClean="0">
                <a:ln>
                  <a:noFill/>
                </a:ln>
                <a:solidFill>
                  <a:prstClr val="white"/>
                </a:solidFill>
                <a:effectLst/>
                <a:uLnTx/>
                <a:uFillTx/>
                <a:latin typeface="Arial" panose="020B0604020202020204" pitchFamily="34" charset="0"/>
                <a:cs typeface="Arial" panose="020B0604020202020204" pitchFamily="34" charset="0"/>
              </a:rPr>
              <a:t> where inequality exists across in outcomes, experience and access and devising strategies to tackle these together with our communities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878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BE25D-0636-BF49-8F69-9955BA331F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3166750" y="1344086"/>
            <a:ext cx="8415650" cy="5082935"/>
          </a:xfrm>
          <a:prstGeom prst="rect">
            <a:avLst/>
          </a:prstGeom>
        </p:spPr>
      </p:pic>
      <p:sp>
        <p:nvSpPr>
          <p:cNvPr id="7" name="TextBox 6"/>
          <p:cNvSpPr txBox="1"/>
          <p:nvPr/>
        </p:nvSpPr>
        <p:spPr>
          <a:xfrm>
            <a:off x="287135" y="3420697"/>
            <a:ext cx="24012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srgbClr val="AE2573"/>
                </a:solidFill>
                <a:effectLst/>
                <a:uLnTx/>
                <a:uFillTx/>
                <a:latin typeface="Arial" panose="020B0604020202020204" pitchFamily="34" charset="0"/>
                <a:ea typeface="+mn-ea"/>
                <a:cs typeface="Arial" panose="020B0604020202020204" pitchFamily="34" charset="0"/>
              </a:rPr>
              <a:t>Faster progress</a:t>
            </a:r>
            <a:r>
              <a:rPr kumimoji="0" lang="en-GB" sz="1800" b="0" i="1" u="none" strike="noStrike" kern="1200" cap="none" spc="0" normalizeH="0" noProof="0" dirty="0" smtClean="0">
                <a:ln>
                  <a:noFill/>
                </a:ln>
                <a:solidFill>
                  <a:srgbClr val="AE2573"/>
                </a:solidFill>
                <a:effectLst/>
                <a:uLnTx/>
                <a:uFillTx/>
                <a:latin typeface="Arial" panose="020B0604020202020204" pitchFamily="34" charset="0"/>
                <a:ea typeface="+mn-ea"/>
                <a:cs typeface="Arial" panose="020B0604020202020204" pitchFamily="34" charset="0"/>
              </a:rPr>
              <a:t> towards what residents have told us they want from local services:</a:t>
            </a:r>
            <a:endParaRPr kumimoji="0" lang="en-GB" sz="1800" b="0" i="1" u="none" strike="noStrike" kern="1200" cap="none" spc="0" normalizeH="0" baseline="0" noProof="0" dirty="0">
              <a:ln>
                <a:noFill/>
              </a:ln>
              <a:solidFill>
                <a:srgbClr val="AE2573"/>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87135" y="1489488"/>
            <a:ext cx="3314194" cy="1569660"/>
          </a:xfrm>
          <a:prstGeom prst="rect">
            <a:avLst/>
          </a:prstGeom>
          <a:noFill/>
        </p:spPr>
        <p:txBody>
          <a:bodyPr wrap="square" rtlCol="0">
            <a:spAutoFit/>
          </a:bodyPr>
          <a:lstStyle/>
          <a:p>
            <a:r>
              <a:rPr lang="en-GB" sz="3200" dirty="0">
                <a:solidFill>
                  <a:srgbClr val="005FB8"/>
                </a:solidFill>
                <a:latin typeface="Arial" panose="020B0604020202020204" pitchFamily="34" charset="0"/>
                <a:cs typeface="Arial" panose="020B0604020202020204" pitchFamily="34" charset="0"/>
              </a:rPr>
              <a:t>What will this mean for residents?</a:t>
            </a:r>
          </a:p>
        </p:txBody>
      </p:sp>
    </p:spTree>
    <p:extLst>
      <p:ext uri="{BB962C8B-B14F-4D97-AF65-F5344CB8AC3E}">
        <p14:creationId xmlns:p14="http://schemas.microsoft.com/office/powerpoint/2010/main" val="3664373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8380" y="2263924"/>
            <a:ext cx="4776438" cy="815608"/>
          </a:xfrm>
          <a:prstGeom prst="rect">
            <a:avLst/>
          </a:prstGeom>
        </p:spPr>
        <p:txBody>
          <a:bodyPr wrap="square">
            <a:spAutoFit/>
          </a:bodyPr>
          <a:lstStyle/>
          <a:p>
            <a:pPr>
              <a:defRPr/>
            </a:pPr>
            <a:r>
              <a:rPr lang="en-GB" i="1" dirty="0" smtClean="0">
                <a:solidFill>
                  <a:srgbClr val="AE2573"/>
                </a:solidFill>
                <a:latin typeface="Arial" panose="020B0604020202020204" pitchFamily="34" charset="0"/>
                <a:cs typeface="Arial" panose="020B0604020202020204" pitchFamily="34" charset="0"/>
              </a:rPr>
              <a:t>And </a:t>
            </a:r>
            <a:r>
              <a:rPr lang="en-GB" i="1" dirty="0">
                <a:solidFill>
                  <a:srgbClr val="AE2573"/>
                </a:solidFill>
                <a:latin typeface="Arial" panose="020B0604020202020204" pitchFamily="34" charset="0"/>
                <a:cs typeface="Arial" panose="020B0604020202020204" pitchFamily="34" charset="0"/>
              </a:rPr>
              <a:t>an increased system-focus on the wider determinants of health and wellbeing</a:t>
            </a:r>
            <a:r>
              <a:rPr lang="en-GB" i="1" dirty="0" smtClean="0">
                <a:solidFill>
                  <a:srgbClr val="AE2573"/>
                </a:solidFill>
                <a:latin typeface="Arial" panose="020B0604020202020204" pitchFamily="34" charset="0"/>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6BE25D-0636-BF49-8F69-9955BA331F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2716605" y="3252159"/>
            <a:ext cx="6841588" cy="3357425"/>
          </a:xfrm>
          <a:prstGeom prst="rect">
            <a:avLst/>
          </a:prstGeom>
        </p:spPr>
      </p:pic>
      <p:sp>
        <p:nvSpPr>
          <p:cNvPr id="11" name="TextBox 10"/>
          <p:cNvSpPr txBox="1"/>
          <p:nvPr/>
        </p:nvSpPr>
        <p:spPr>
          <a:xfrm>
            <a:off x="287135" y="1489488"/>
            <a:ext cx="9271058" cy="584775"/>
          </a:xfrm>
          <a:prstGeom prst="rect">
            <a:avLst/>
          </a:prstGeom>
          <a:noFill/>
        </p:spPr>
        <p:txBody>
          <a:bodyPr wrap="square" rtlCol="0">
            <a:spAutoFit/>
          </a:bodyPr>
          <a:lstStyle/>
          <a:p>
            <a:r>
              <a:rPr lang="en-GB" sz="3200" dirty="0">
                <a:solidFill>
                  <a:srgbClr val="005FB8"/>
                </a:solidFill>
                <a:latin typeface="Arial" panose="020B0604020202020204" pitchFamily="34" charset="0"/>
                <a:cs typeface="Arial" panose="020B0604020202020204" pitchFamily="34" charset="0"/>
              </a:rPr>
              <a:t>What will this mean for residents?</a:t>
            </a:r>
          </a:p>
        </p:txBody>
      </p:sp>
    </p:spTree>
    <p:extLst>
      <p:ext uri="{BB962C8B-B14F-4D97-AF65-F5344CB8AC3E}">
        <p14:creationId xmlns:p14="http://schemas.microsoft.com/office/powerpoint/2010/main" val="2762772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3008</TotalTime>
  <Words>1558</Words>
  <Application>Microsoft Office PowerPoint</Application>
  <PresentationFormat>Widescreen</PresentationFormat>
  <Paragraphs>130</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MT</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Islington Borough Partnership: Fairer Together  </vt:lpstr>
      <vt:lpstr>Islington Borough Partnership: Fairer Together  </vt:lpstr>
      <vt:lpstr>PowerPoint Presentation</vt:lpstr>
      <vt:lpstr>PowerPoint Presentation</vt:lpstr>
      <vt:lpstr>PowerPoint Presentation</vt:lpstr>
    </vt:vector>
  </TitlesOfParts>
  <Company>NEL 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Ebert, Steven</dc:creator>
  <cp:lastModifiedBy>Driscoll, Clare - Integrated Care Project Support Office</cp:lastModifiedBy>
  <cp:revision>79</cp:revision>
  <dcterms:created xsi:type="dcterms:W3CDTF">2020-10-19T16:33:47Z</dcterms:created>
  <dcterms:modified xsi:type="dcterms:W3CDTF">2021-12-09T12:40:28Z</dcterms:modified>
</cp:coreProperties>
</file>